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Lato" panose="02020500000000000000" charset="0"/>
      <p:regular r:id="rId22"/>
      <p:bold r:id="rId23"/>
      <p:italic r:id="rId24"/>
      <p:boldItalic r:id="rId25"/>
    </p:embeddedFont>
    <p:embeddedFont>
      <p:font typeface="Raleway" panose="02020500000000000000"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3643FE-9080-4796-9E97-25EFBB426B36}">
  <a:tblStyle styleId="{443643FE-9080-4796-9E97-25EFBB426B3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43DDAC0-9BA9-4F02-ADAE-31F1F9EA54A1}" styleName="Table_1">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96"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69850" marR="0" lvl="0"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527050" marR="0" lvl="1"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984250" marR="0" lvl="2"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441450" marR="0" lvl="3"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1898650" marR="0" lvl="4"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355850" marR="0" lvl="5"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2813050" marR="0" lvl="6"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270250" marR="0" lvl="7"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3727450" marR="0" lvl="8" indent="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6985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zh-TW" sz="1100" b="0" i="0" u="none" strike="noStrike" cap="none">
                <a:solidFill>
                  <a:schemeClr val="dk1"/>
                </a:solidFill>
                <a:latin typeface="Arial"/>
                <a:ea typeface="Arial"/>
                <a:cs typeface="Arial"/>
                <a:sym typeface="Arial"/>
              </a:rPr>
              <a:t>Tansforming 缺圖</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Shape 14"/>
          <p:cNvSpPr txBox="1">
            <a:spLocks noGrp="1"/>
          </p:cNvSpPr>
          <p:nvPr>
            <p:ph type="ctrTitle"/>
          </p:nvPr>
        </p:nvSpPr>
        <p:spPr>
          <a:xfrm>
            <a:off x="729450" y="1322450"/>
            <a:ext cx="7688100" cy="166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lvl="1" indent="0">
              <a:spcBef>
                <a:spcPts val="0"/>
              </a:spcBef>
              <a:buClr>
                <a:schemeClr val="dk2"/>
              </a:buClr>
              <a:buSzPts val="4200"/>
              <a:buFont typeface="Raleway"/>
              <a:buNone/>
              <a:defRPr sz="4200" b="1">
                <a:solidFill>
                  <a:schemeClr val="dk2"/>
                </a:solidFill>
                <a:latin typeface="Raleway"/>
                <a:ea typeface="Raleway"/>
                <a:cs typeface="Raleway"/>
                <a:sym typeface="Raleway"/>
              </a:defRPr>
            </a:lvl2pPr>
            <a:lvl3pPr lvl="2" indent="0">
              <a:spcBef>
                <a:spcPts val="0"/>
              </a:spcBef>
              <a:buClr>
                <a:schemeClr val="dk2"/>
              </a:buClr>
              <a:buSzPts val="4200"/>
              <a:buFont typeface="Raleway"/>
              <a:buNone/>
              <a:defRPr sz="4200" b="1">
                <a:solidFill>
                  <a:schemeClr val="dk2"/>
                </a:solidFill>
                <a:latin typeface="Raleway"/>
                <a:ea typeface="Raleway"/>
                <a:cs typeface="Raleway"/>
                <a:sym typeface="Raleway"/>
              </a:defRPr>
            </a:lvl3pPr>
            <a:lvl4pPr lvl="3" indent="0">
              <a:spcBef>
                <a:spcPts val="0"/>
              </a:spcBef>
              <a:buClr>
                <a:schemeClr val="dk2"/>
              </a:buClr>
              <a:buSzPts val="4200"/>
              <a:buFont typeface="Raleway"/>
              <a:buNone/>
              <a:defRPr sz="4200" b="1">
                <a:solidFill>
                  <a:schemeClr val="dk2"/>
                </a:solidFill>
                <a:latin typeface="Raleway"/>
                <a:ea typeface="Raleway"/>
                <a:cs typeface="Raleway"/>
                <a:sym typeface="Raleway"/>
              </a:defRPr>
            </a:lvl4pPr>
            <a:lvl5pPr lvl="4" indent="0">
              <a:spcBef>
                <a:spcPts val="0"/>
              </a:spcBef>
              <a:buClr>
                <a:schemeClr val="dk2"/>
              </a:buClr>
              <a:buSzPts val="4200"/>
              <a:buFont typeface="Raleway"/>
              <a:buNone/>
              <a:defRPr sz="4200" b="1">
                <a:solidFill>
                  <a:schemeClr val="dk2"/>
                </a:solidFill>
                <a:latin typeface="Raleway"/>
                <a:ea typeface="Raleway"/>
                <a:cs typeface="Raleway"/>
                <a:sym typeface="Raleway"/>
              </a:defRPr>
            </a:lvl5pPr>
            <a:lvl6pPr lvl="5" indent="0">
              <a:spcBef>
                <a:spcPts val="0"/>
              </a:spcBef>
              <a:buClr>
                <a:schemeClr val="dk2"/>
              </a:buClr>
              <a:buSzPts val="4200"/>
              <a:buFont typeface="Raleway"/>
              <a:buNone/>
              <a:defRPr sz="4200" b="1">
                <a:solidFill>
                  <a:schemeClr val="dk2"/>
                </a:solidFill>
                <a:latin typeface="Raleway"/>
                <a:ea typeface="Raleway"/>
                <a:cs typeface="Raleway"/>
                <a:sym typeface="Raleway"/>
              </a:defRPr>
            </a:lvl6pPr>
            <a:lvl7pPr lvl="6" indent="0">
              <a:spcBef>
                <a:spcPts val="0"/>
              </a:spcBef>
              <a:buClr>
                <a:schemeClr val="dk2"/>
              </a:buClr>
              <a:buSzPts val="4200"/>
              <a:buFont typeface="Raleway"/>
              <a:buNone/>
              <a:defRPr sz="4200" b="1">
                <a:solidFill>
                  <a:schemeClr val="dk2"/>
                </a:solidFill>
                <a:latin typeface="Raleway"/>
                <a:ea typeface="Raleway"/>
                <a:cs typeface="Raleway"/>
                <a:sym typeface="Raleway"/>
              </a:defRPr>
            </a:lvl7pPr>
            <a:lvl8pPr lvl="7" indent="0">
              <a:spcBef>
                <a:spcPts val="0"/>
              </a:spcBef>
              <a:buClr>
                <a:schemeClr val="dk2"/>
              </a:buClr>
              <a:buSzPts val="4200"/>
              <a:buFont typeface="Raleway"/>
              <a:buNone/>
              <a:defRPr sz="4200" b="1">
                <a:solidFill>
                  <a:schemeClr val="dk2"/>
                </a:solidFill>
                <a:latin typeface="Raleway"/>
                <a:ea typeface="Raleway"/>
                <a:cs typeface="Raleway"/>
                <a:sym typeface="Raleway"/>
              </a:defRPr>
            </a:lvl8pPr>
            <a:lvl9pPr lvl="8" indent="0">
              <a:spcBef>
                <a:spcPts val="0"/>
              </a:spcBef>
              <a:buClr>
                <a:schemeClr val="dk2"/>
              </a:buClr>
              <a:buSzPts val="4200"/>
              <a:buFont typeface="Raleway"/>
              <a:buNone/>
              <a:defRPr sz="4200" b="1">
                <a:solidFill>
                  <a:schemeClr val="dk2"/>
                </a:solidFill>
                <a:latin typeface="Raleway"/>
                <a:ea typeface="Raleway"/>
                <a:cs typeface="Raleway"/>
                <a:sym typeface="Raleway"/>
              </a:defRPr>
            </a:lvl9pPr>
          </a:lstStyle>
          <a:p>
            <a:endParaRPr/>
          </a:p>
        </p:txBody>
      </p:sp>
      <p:sp>
        <p:nvSpPr>
          <p:cNvPr id="15" name="Shape 15"/>
          <p:cNvSpPr txBox="1">
            <a:spLocks noGrp="1"/>
          </p:cNvSpPr>
          <p:nvPr>
            <p:ph type="subTitle" idx="1"/>
          </p:nvPr>
        </p:nvSpPr>
        <p:spPr>
          <a:xfrm>
            <a:off x="729627" y="3172900"/>
            <a:ext cx="7688100" cy="541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16" name="Shape 1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724950" y="4372551"/>
            <a:ext cx="7697400" cy="4605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ts val="1300"/>
              <a:buFont typeface="Lato"/>
              <a:buNone/>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79" name="Shape 79"/>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Shape 19"/>
          <p:cNvGrpSpPr/>
          <p:nvPr/>
        </p:nvGrpSpPr>
        <p:grpSpPr>
          <a:xfrm>
            <a:off x="830392" y="1191256"/>
            <a:ext cx="745763" cy="45826"/>
            <a:chOff x="4580561" y="2589004"/>
            <a:chExt cx="1064464" cy="25200"/>
          </a:xfrm>
        </p:grpSpPr>
        <p:sp>
          <p:nvSpPr>
            <p:cNvPr id="20" name="Shape 2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Shape 22"/>
          <p:cNvSpPr txBox="1">
            <a:spLocks noGrp="1"/>
          </p:cNvSpPr>
          <p:nvPr>
            <p:ph type="title"/>
          </p:nvPr>
        </p:nvSpPr>
        <p:spPr>
          <a:xfrm>
            <a:off x="729450" y="1318650"/>
            <a:ext cx="76887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23" name="Shape 23"/>
          <p:cNvSpPr txBox="1">
            <a:spLocks noGrp="1"/>
          </p:cNvSpPr>
          <p:nvPr>
            <p:ph type="body" idx="1"/>
          </p:nvPr>
        </p:nvSpPr>
        <p:spPr>
          <a:xfrm>
            <a:off x="729450" y="2078875"/>
            <a:ext cx="7688700" cy="22611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24" name="Shape 24"/>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25"/>
        <p:cNvGrpSpPr/>
        <p:nvPr/>
      </p:nvGrpSpPr>
      <p:grpSpPr>
        <a:xfrm>
          <a:off x="0" y="0"/>
          <a:ext cx="0" cy="0"/>
          <a:chOff x="0" y="0"/>
          <a:chExt cx="0" cy="0"/>
        </a:xfrm>
      </p:grpSpPr>
      <p:grpSp>
        <p:nvGrpSpPr>
          <p:cNvPr id="26" name="Shape 26"/>
          <p:cNvGrpSpPr/>
          <p:nvPr/>
        </p:nvGrpSpPr>
        <p:grpSpPr>
          <a:xfrm>
            <a:off x="830392" y="4169130"/>
            <a:ext cx="745763" cy="45826"/>
            <a:chOff x="4580561" y="2589004"/>
            <a:chExt cx="1064464" cy="25200"/>
          </a:xfrm>
        </p:grpSpPr>
        <p:sp>
          <p:nvSpPr>
            <p:cNvPr id="27" name="Shape 2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Shape 29"/>
          <p:cNvSpPr txBox="1">
            <a:spLocks noGrp="1"/>
          </p:cNvSpPr>
          <p:nvPr>
            <p:ph type="title"/>
          </p:nvPr>
        </p:nvSpPr>
        <p:spPr>
          <a:xfrm>
            <a:off x="729450" y="864300"/>
            <a:ext cx="7021200" cy="2985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ts val="36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ts val="36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ts val="36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ts val="36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ts val="36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ts val="36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ts val="36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ts val="3600"/>
              <a:buFont typeface="Raleway"/>
              <a:buNone/>
              <a:defRPr sz="3600" b="1">
                <a:solidFill>
                  <a:schemeClr val="lt1"/>
                </a:solidFill>
                <a:latin typeface="Raleway"/>
                <a:ea typeface="Raleway"/>
                <a:cs typeface="Raleway"/>
                <a:sym typeface="Raleway"/>
              </a:defRPr>
            </a:lvl9pPr>
          </a:lstStyle>
          <a:p>
            <a:endParaRPr/>
          </a:p>
        </p:txBody>
      </p:sp>
      <p:sp>
        <p:nvSpPr>
          <p:cNvPr id="30" name="Shape 30"/>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ts val="1400"/>
              <a:buFont typeface="Arial"/>
              <a:buNone/>
            </a:pPr>
            <a:fld id="{00000000-1234-1234-1234-123412341234}" type="slidenum">
              <a:rPr lang="zh-TW" sz="1400" b="0" i="0" u="none" strike="noStrike" cap="none">
                <a:solidFill>
                  <a:schemeClr val="lt1"/>
                </a:solidFill>
                <a:latin typeface="Arial"/>
                <a:ea typeface="Arial"/>
                <a:cs typeface="Arial"/>
                <a:sym typeface="Arial"/>
              </a:rPr>
              <a:t>‹#›</a:t>
            </a:fld>
            <a:endParaRPr lang="zh-TW"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Shape 36"/>
          <p:cNvSpPr txBox="1">
            <a:spLocks noGrp="1"/>
          </p:cNvSpPr>
          <p:nvPr>
            <p:ph type="title"/>
          </p:nvPr>
        </p:nvSpPr>
        <p:spPr>
          <a:xfrm>
            <a:off x="730000" y="1318650"/>
            <a:ext cx="3300900" cy="168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37" name="Shape 37"/>
          <p:cNvSpPr txBox="1">
            <a:spLocks noGrp="1"/>
          </p:cNvSpPr>
          <p:nvPr>
            <p:ph type="subTitle" idx="1"/>
          </p:nvPr>
        </p:nvSpPr>
        <p:spPr>
          <a:xfrm>
            <a:off x="724950" y="3161525"/>
            <a:ext cx="3300900" cy="759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endParaRPr/>
          </a:p>
        </p:txBody>
      </p:sp>
      <p:sp>
        <p:nvSpPr>
          <p:cNvPr id="38" name="Shape 38"/>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39" name="Shape 39"/>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40"/>
        <p:cNvGrpSpPr/>
        <p:nvPr/>
      </p:nvGrpSpPr>
      <p:grpSpPr>
        <a:xfrm>
          <a:off x="0" y="0"/>
          <a:ext cx="0" cy="0"/>
          <a:chOff x="0" y="0"/>
          <a:chExt cx="0" cy="0"/>
        </a:xfrm>
      </p:grpSpPr>
      <p:grpSp>
        <p:nvGrpSpPr>
          <p:cNvPr id="41" name="Shape 41"/>
          <p:cNvGrpSpPr/>
          <p:nvPr/>
        </p:nvGrpSpPr>
        <p:grpSpPr>
          <a:xfrm>
            <a:off x="830392" y="1191256"/>
            <a:ext cx="745763" cy="45826"/>
            <a:chOff x="4580561" y="2589004"/>
            <a:chExt cx="1064464" cy="25200"/>
          </a:xfrm>
        </p:grpSpPr>
        <p:sp>
          <p:nvSpPr>
            <p:cNvPr id="42" name="Shape 42"/>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Shape 43"/>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 name="Shape 44"/>
          <p:cNvSpPr txBox="1">
            <a:spLocks noGrp="1"/>
          </p:cNvSpPr>
          <p:nvPr>
            <p:ph type="title"/>
          </p:nvPr>
        </p:nvSpPr>
        <p:spPr>
          <a:xfrm>
            <a:off x="729450" y="1322450"/>
            <a:ext cx="7688400" cy="15186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ts val="36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ts val="36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ts val="36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ts val="36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ts val="36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ts val="36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ts val="36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ts val="3600"/>
              <a:buFont typeface="Raleway"/>
              <a:buNone/>
              <a:defRPr sz="3600" b="1">
                <a:solidFill>
                  <a:schemeClr val="lt1"/>
                </a:solidFill>
                <a:latin typeface="Raleway"/>
                <a:ea typeface="Raleway"/>
                <a:cs typeface="Raleway"/>
                <a:sym typeface="Raleway"/>
              </a:defRPr>
            </a:lvl9pPr>
          </a:lstStyle>
          <a:p>
            <a:endParaRPr/>
          </a:p>
        </p:txBody>
      </p:sp>
      <p:sp>
        <p:nvSpPr>
          <p:cNvPr id="45" name="Shape 45"/>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ts val="1400"/>
              <a:buFont typeface="Arial"/>
              <a:buNone/>
            </a:pPr>
            <a:fld id="{00000000-1234-1234-1234-123412341234}" type="slidenum">
              <a:rPr lang="zh-TW" sz="1400" b="0" i="0" u="none" strike="noStrike" cap="none">
                <a:solidFill>
                  <a:schemeClr val="lt1"/>
                </a:solidFill>
                <a:latin typeface="Arial"/>
                <a:ea typeface="Arial"/>
                <a:cs typeface="Arial"/>
                <a:sym typeface="Arial"/>
              </a:rPr>
              <a:t>‹#›</a:t>
            </a:fld>
            <a:endParaRPr lang="zh-TW"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46"/>
        <p:cNvGrpSpPr/>
        <p:nvPr/>
      </p:nvGrpSpPr>
      <p:grpSpPr>
        <a:xfrm>
          <a:off x="0" y="0"/>
          <a:ext cx="0" cy="0"/>
          <a:chOff x="0" y="0"/>
          <a:chExt cx="0" cy="0"/>
        </a:xfrm>
      </p:grpSpPr>
      <p:grpSp>
        <p:nvGrpSpPr>
          <p:cNvPr id="47" name="Shape 47"/>
          <p:cNvGrpSpPr/>
          <p:nvPr/>
        </p:nvGrpSpPr>
        <p:grpSpPr>
          <a:xfrm>
            <a:off x="830392" y="4169130"/>
            <a:ext cx="745763" cy="45826"/>
            <a:chOff x="4580561" y="2589004"/>
            <a:chExt cx="1064464" cy="25200"/>
          </a:xfrm>
        </p:grpSpPr>
        <p:sp>
          <p:nvSpPr>
            <p:cNvPr id="48" name="Shape 48"/>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 name="Shape 50"/>
          <p:cNvSpPr txBox="1">
            <a:spLocks noGrp="1"/>
          </p:cNvSpPr>
          <p:nvPr>
            <p:ph type="title"/>
          </p:nvPr>
        </p:nvSpPr>
        <p:spPr>
          <a:xfrm>
            <a:off x="729450" y="733950"/>
            <a:ext cx="7688400" cy="124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ts val="8000"/>
              <a:buFont typeface="Raleway"/>
              <a:buNone/>
              <a:defRPr sz="8000" b="1" i="0" u="none" strike="noStrike" cap="none">
                <a:solidFill>
                  <a:schemeClr val="lt1"/>
                </a:solidFill>
                <a:latin typeface="Raleway"/>
                <a:ea typeface="Raleway"/>
                <a:cs typeface="Raleway"/>
                <a:sym typeface="Raleway"/>
              </a:defRPr>
            </a:lvl1pPr>
            <a:lvl2pPr lvl="1" indent="0">
              <a:spcBef>
                <a:spcPts val="0"/>
              </a:spcBef>
              <a:buClr>
                <a:schemeClr val="lt1"/>
              </a:buClr>
              <a:buSzPts val="8000"/>
              <a:buFont typeface="Raleway"/>
              <a:buNone/>
              <a:defRPr sz="8000" b="1">
                <a:solidFill>
                  <a:schemeClr val="lt1"/>
                </a:solidFill>
                <a:latin typeface="Raleway"/>
                <a:ea typeface="Raleway"/>
                <a:cs typeface="Raleway"/>
                <a:sym typeface="Raleway"/>
              </a:defRPr>
            </a:lvl2pPr>
            <a:lvl3pPr lvl="2" indent="0">
              <a:spcBef>
                <a:spcPts val="0"/>
              </a:spcBef>
              <a:buClr>
                <a:schemeClr val="lt1"/>
              </a:buClr>
              <a:buSzPts val="8000"/>
              <a:buFont typeface="Raleway"/>
              <a:buNone/>
              <a:defRPr sz="8000" b="1">
                <a:solidFill>
                  <a:schemeClr val="lt1"/>
                </a:solidFill>
                <a:latin typeface="Raleway"/>
                <a:ea typeface="Raleway"/>
                <a:cs typeface="Raleway"/>
                <a:sym typeface="Raleway"/>
              </a:defRPr>
            </a:lvl3pPr>
            <a:lvl4pPr lvl="3" indent="0">
              <a:spcBef>
                <a:spcPts val="0"/>
              </a:spcBef>
              <a:buClr>
                <a:schemeClr val="lt1"/>
              </a:buClr>
              <a:buSzPts val="8000"/>
              <a:buFont typeface="Raleway"/>
              <a:buNone/>
              <a:defRPr sz="8000" b="1">
                <a:solidFill>
                  <a:schemeClr val="lt1"/>
                </a:solidFill>
                <a:latin typeface="Raleway"/>
                <a:ea typeface="Raleway"/>
                <a:cs typeface="Raleway"/>
                <a:sym typeface="Raleway"/>
              </a:defRPr>
            </a:lvl4pPr>
            <a:lvl5pPr lvl="4" indent="0">
              <a:spcBef>
                <a:spcPts val="0"/>
              </a:spcBef>
              <a:buClr>
                <a:schemeClr val="lt1"/>
              </a:buClr>
              <a:buSzPts val="8000"/>
              <a:buFont typeface="Raleway"/>
              <a:buNone/>
              <a:defRPr sz="8000" b="1">
                <a:solidFill>
                  <a:schemeClr val="lt1"/>
                </a:solidFill>
                <a:latin typeface="Raleway"/>
                <a:ea typeface="Raleway"/>
                <a:cs typeface="Raleway"/>
                <a:sym typeface="Raleway"/>
              </a:defRPr>
            </a:lvl5pPr>
            <a:lvl6pPr lvl="5" indent="0">
              <a:spcBef>
                <a:spcPts val="0"/>
              </a:spcBef>
              <a:buClr>
                <a:schemeClr val="lt1"/>
              </a:buClr>
              <a:buSzPts val="8000"/>
              <a:buFont typeface="Raleway"/>
              <a:buNone/>
              <a:defRPr sz="8000" b="1">
                <a:solidFill>
                  <a:schemeClr val="lt1"/>
                </a:solidFill>
                <a:latin typeface="Raleway"/>
                <a:ea typeface="Raleway"/>
                <a:cs typeface="Raleway"/>
                <a:sym typeface="Raleway"/>
              </a:defRPr>
            </a:lvl6pPr>
            <a:lvl7pPr lvl="6" indent="0">
              <a:spcBef>
                <a:spcPts val="0"/>
              </a:spcBef>
              <a:buClr>
                <a:schemeClr val="lt1"/>
              </a:buClr>
              <a:buSzPts val="8000"/>
              <a:buFont typeface="Raleway"/>
              <a:buNone/>
              <a:defRPr sz="8000" b="1">
                <a:solidFill>
                  <a:schemeClr val="lt1"/>
                </a:solidFill>
                <a:latin typeface="Raleway"/>
                <a:ea typeface="Raleway"/>
                <a:cs typeface="Raleway"/>
                <a:sym typeface="Raleway"/>
              </a:defRPr>
            </a:lvl7pPr>
            <a:lvl8pPr lvl="7" indent="0">
              <a:spcBef>
                <a:spcPts val="0"/>
              </a:spcBef>
              <a:buClr>
                <a:schemeClr val="lt1"/>
              </a:buClr>
              <a:buSzPts val="8000"/>
              <a:buFont typeface="Raleway"/>
              <a:buNone/>
              <a:defRPr sz="8000" b="1">
                <a:solidFill>
                  <a:schemeClr val="lt1"/>
                </a:solidFill>
                <a:latin typeface="Raleway"/>
                <a:ea typeface="Raleway"/>
                <a:cs typeface="Raleway"/>
                <a:sym typeface="Raleway"/>
              </a:defRPr>
            </a:lvl8pPr>
            <a:lvl9pPr lvl="8" indent="0">
              <a:spcBef>
                <a:spcPts val="0"/>
              </a:spcBef>
              <a:buClr>
                <a:schemeClr val="lt1"/>
              </a:buClr>
              <a:buSzPts val="8000"/>
              <a:buFont typeface="Raleway"/>
              <a:buNone/>
              <a:defRPr sz="8000" b="1">
                <a:solidFill>
                  <a:schemeClr val="lt1"/>
                </a:solidFill>
                <a:latin typeface="Raleway"/>
                <a:ea typeface="Raleway"/>
                <a:cs typeface="Raleway"/>
                <a:sym typeface="Raleway"/>
              </a:defRPr>
            </a:lvl9pPr>
          </a:lstStyle>
          <a:p>
            <a:endParaRPr/>
          </a:p>
        </p:txBody>
      </p:sp>
      <p:sp>
        <p:nvSpPr>
          <p:cNvPr id="51" name="Shape 51"/>
          <p:cNvSpPr txBox="1">
            <a:spLocks noGrp="1"/>
          </p:cNvSpPr>
          <p:nvPr>
            <p:ph type="body" idx="1"/>
          </p:nvPr>
        </p:nvSpPr>
        <p:spPr>
          <a:xfrm>
            <a:off x="729450" y="2272888"/>
            <a:ext cx="7688400" cy="15804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69850" marR="0" lvl="1"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69850" marR="0" lvl="2"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69850" marR="0" lvl="3"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69850" marR="0" lvl="4"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69850" marR="0" lvl="5"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69850" marR="0" lvl="6"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69850" marR="0" lvl="7"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69850" marR="0" lvl="8" indent="0" algn="l" rtl="0">
              <a:lnSpc>
                <a:spcPct val="115000"/>
              </a:lnSpc>
              <a:spcBef>
                <a:spcPts val="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52" name="Shape 52"/>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ts val="1400"/>
              <a:buFont typeface="Arial"/>
              <a:buNone/>
            </a:pPr>
            <a:fld id="{00000000-1234-1234-1234-123412341234}" type="slidenum">
              <a:rPr lang="zh-TW" sz="1400" b="0" i="0" u="none" strike="noStrike" cap="none">
                <a:solidFill>
                  <a:schemeClr val="lt1"/>
                </a:solidFill>
                <a:latin typeface="Arial"/>
                <a:ea typeface="Arial"/>
                <a:cs typeface="Arial"/>
                <a:sym typeface="Arial"/>
              </a:rPr>
              <a:t>‹#›</a:t>
            </a:fld>
            <a:endParaRPr lang="zh-TW"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53"/>
        <p:cNvGrpSpPr/>
        <p:nvPr/>
      </p:nvGrpSpPr>
      <p:grpSpPr>
        <a:xfrm>
          <a:off x="0" y="0"/>
          <a:ext cx="0" cy="0"/>
          <a:chOff x="0" y="0"/>
          <a:chExt cx="0" cy="0"/>
        </a:xfrm>
      </p:grpSpPr>
      <p:sp>
        <p:nvSpPr>
          <p:cNvPr id="54" name="Shape 54"/>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Shape 55"/>
          <p:cNvGrpSpPr/>
          <p:nvPr/>
        </p:nvGrpSpPr>
        <p:grpSpPr>
          <a:xfrm>
            <a:off x="830392" y="1191256"/>
            <a:ext cx="745763" cy="45826"/>
            <a:chOff x="4580561" y="2589004"/>
            <a:chExt cx="1064464" cy="25200"/>
          </a:xfrm>
        </p:grpSpPr>
        <p:sp>
          <p:nvSpPr>
            <p:cNvPr id="56" name="Shape 56"/>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Shape 58"/>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59" name="Shape 59"/>
          <p:cNvSpPr txBox="1">
            <a:spLocks noGrp="1"/>
          </p:cNvSpPr>
          <p:nvPr>
            <p:ph type="body" idx="1"/>
          </p:nvPr>
        </p:nvSpPr>
        <p:spPr>
          <a:xfrm>
            <a:off x="729325" y="2078875"/>
            <a:ext cx="3774300" cy="22611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60" name="Shape 60"/>
          <p:cNvSpPr txBox="1">
            <a:spLocks noGrp="1"/>
          </p:cNvSpPr>
          <p:nvPr>
            <p:ph type="body" idx="2"/>
          </p:nvPr>
        </p:nvSpPr>
        <p:spPr>
          <a:xfrm>
            <a:off x="4643604" y="2078875"/>
            <a:ext cx="3774300" cy="22611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61" name="Shape 61"/>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2"/>
        <p:cNvGrpSpPr/>
        <p:nvPr/>
      </p:nvGrpSpPr>
      <p:grpSpPr>
        <a:xfrm>
          <a:off x="0" y="0"/>
          <a:ext cx="0" cy="0"/>
          <a:chOff x="0" y="0"/>
          <a:chExt cx="0" cy="0"/>
        </a:xfrm>
      </p:grpSpPr>
      <p:sp>
        <p:nvSpPr>
          <p:cNvPr id="63" name="Shape 63"/>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Shape 64"/>
          <p:cNvGrpSpPr/>
          <p:nvPr/>
        </p:nvGrpSpPr>
        <p:grpSpPr>
          <a:xfrm>
            <a:off x="830392" y="1191256"/>
            <a:ext cx="745763" cy="45826"/>
            <a:chOff x="4580561" y="2589004"/>
            <a:chExt cx="1064464" cy="25200"/>
          </a:xfrm>
        </p:grpSpPr>
        <p:sp>
          <p:nvSpPr>
            <p:cNvPr id="65" name="Shape 65"/>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Shape 67"/>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68" name="Shape 6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9"/>
        <p:cNvGrpSpPr/>
        <p:nvPr/>
      </p:nvGrpSpPr>
      <p:grpSpPr>
        <a:xfrm>
          <a:off x="0" y="0"/>
          <a:ext cx="0" cy="0"/>
          <a:chOff x="0" y="0"/>
          <a:chExt cx="0" cy="0"/>
        </a:xfrm>
      </p:grpSpPr>
      <p:sp>
        <p:nvSpPr>
          <p:cNvPr id="70" name="Shape 70"/>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 name="Shape 71"/>
          <p:cNvGrpSpPr/>
          <p:nvPr/>
        </p:nvGrpSpPr>
        <p:grpSpPr>
          <a:xfrm>
            <a:off x="830392" y="1191256"/>
            <a:ext cx="745763" cy="45826"/>
            <a:chOff x="4580561" y="2589004"/>
            <a:chExt cx="1064464" cy="25200"/>
          </a:xfrm>
        </p:grpSpPr>
        <p:sp>
          <p:nvSpPr>
            <p:cNvPr id="72" name="Shape 7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Shape 74"/>
          <p:cNvSpPr txBox="1">
            <a:spLocks noGrp="1"/>
          </p:cNvSpPr>
          <p:nvPr>
            <p:ph type="title"/>
          </p:nvPr>
        </p:nvSpPr>
        <p:spPr>
          <a:xfrm>
            <a:off x="730000" y="1318650"/>
            <a:ext cx="3300900" cy="13815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ts val="26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ts val="26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ts val="26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ts val="26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ts val="26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ts val="26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ts val="26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ts val="2600"/>
              <a:buFont typeface="Raleway"/>
              <a:buNone/>
              <a:defRPr sz="2600" b="1">
                <a:solidFill>
                  <a:schemeClr val="dk2"/>
                </a:solidFill>
                <a:latin typeface="Raleway"/>
                <a:ea typeface="Raleway"/>
                <a:cs typeface="Raleway"/>
                <a:sym typeface="Raleway"/>
              </a:defRPr>
            </a:lvl9pPr>
          </a:lstStyle>
          <a:p>
            <a:endParaRPr/>
          </a:p>
        </p:txBody>
      </p:sp>
      <p:sp>
        <p:nvSpPr>
          <p:cNvPr id="75" name="Shape 75"/>
          <p:cNvSpPr txBox="1">
            <a:spLocks noGrp="1"/>
          </p:cNvSpPr>
          <p:nvPr>
            <p:ph type="body" idx="1"/>
          </p:nvPr>
        </p:nvSpPr>
        <p:spPr>
          <a:xfrm>
            <a:off x="721225" y="2781725"/>
            <a:ext cx="3300900" cy="15975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76" name="Shape 7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zh-TW" sz="1400" b="0" i="0" u="none" strike="noStrike" cap="none">
                <a:solidFill>
                  <a:srgbClr val="000000"/>
                </a:solidFill>
                <a:latin typeface="Arial"/>
                <a:ea typeface="Arial"/>
                <a:cs typeface="Arial"/>
                <a:sym typeface="Arial"/>
              </a:rPr>
              <a:t>‹#›</a:t>
            </a:fld>
            <a:endParaRPr lang="zh-TW"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lvl="1" indent="0">
              <a:spcBef>
                <a:spcPts val="0"/>
              </a:spcBef>
              <a:buSzPts val="2800"/>
              <a:buFont typeface="Raleway"/>
              <a:buNone/>
              <a:defRPr sz="2800" b="1">
                <a:latin typeface="Raleway"/>
                <a:ea typeface="Raleway"/>
                <a:cs typeface="Raleway"/>
                <a:sym typeface="Raleway"/>
              </a:defRPr>
            </a:lvl2pPr>
            <a:lvl3pPr lvl="2" indent="0">
              <a:spcBef>
                <a:spcPts val="0"/>
              </a:spcBef>
              <a:buSzPts val="2800"/>
              <a:buFont typeface="Raleway"/>
              <a:buNone/>
              <a:defRPr sz="2800" b="1">
                <a:latin typeface="Raleway"/>
                <a:ea typeface="Raleway"/>
                <a:cs typeface="Raleway"/>
                <a:sym typeface="Raleway"/>
              </a:defRPr>
            </a:lvl3pPr>
            <a:lvl4pPr lvl="3" indent="0">
              <a:spcBef>
                <a:spcPts val="0"/>
              </a:spcBef>
              <a:buSzPts val="2800"/>
              <a:buFont typeface="Raleway"/>
              <a:buNone/>
              <a:defRPr sz="2800" b="1">
                <a:latin typeface="Raleway"/>
                <a:ea typeface="Raleway"/>
                <a:cs typeface="Raleway"/>
                <a:sym typeface="Raleway"/>
              </a:defRPr>
            </a:lvl4pPr>
            <a:lvl5pPr lvl="4" indent="0">
              <a:spcBef>
                <a:spcPts val="0"/>
              </a:spcBef>
              <a:buSzPts val="2800"/>
              <a:buFont typeface="Raleway"/>
              <a:buNone/>
              <a:defRPr sz="2800" b="1">
                <a:latin typeface="Raleway"/>
                <a:ea typeface="Raleway"/>
                <a:cs typeface="Raleway"/>
                <a:sym typeface="Raleway"/>
              </a:defRPr>
            </a:lvl5pPr>
            <a:lvl6pPr lvl="5" indent="0">
              <a:spcBef>
                <a:spcPts val="0"/>
              </a:spcBef>
              <a:buSzPts val="2800"/>
              <a:buFont typeface="Raleway"/>
              <a:buNone/>
              <a:defRPr sz="2800" b="1">
                <a:latin typeface="Raleway"/>
                <a:ea typeface="Raleway"/>
                <a:cs typeface="Raleway"/>
                <a:sym typeface="Raleway"/>
              </a:defRPr>
            </a:lvl6pPr>
            <a:lvl7pPr lvl="6" indent="0">
              <a:spcBef>
                <a:spcPts val="0"/>
              </a:spcBef>
              <a:buSzPts val="2800"/>
              <a:buFont typeface="Raleway"/>
              <a:buNone/>
              <a:defRPr sz="2800" b="1">
                <a:latin typeface="Raleway"/>
                <a:ea typeface="Raleway"/>
                <a:cs typeface="Raleway"/>
                <a:sym typeface="Raleway"/>
              </a:defRPr>
            </a:lvl7pPr>
            <a:lvl8pPr lvl="7" indent="0">
              <a:spcBef>
                <a:spcPts val="0"/>
              </a:spcBef>
              <a:buSzPts val="2800"/>
              <a:buFont typeface="Raleway"/>
              <a:buNone/>
              <a:defRPr sz="2800" b="1">
                <a:latin typeface="Raleway"/>
                <a:ea typeface="Raleway"/>
                <a:cs typeface="Raleway"/>
                <a:sym typeface="Raleway"/>
              </a:defRPr>
            </a:lvl8pPr>
            <a:lvl9pPr lvl="8" indent="0">
              <a:spcBef>
                <a:spcPts val="0"/>
              </a:spcBef>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82550" marR="0" lvl="0" indent="0" algn="l" rtl="0">
              <a:lnSpc>
                <a:spcPct val="115000"/>
              </a:lnSpc>
              <a:spcBef>
                <a:spcPts val="0"/>
              </a:spcBef>
              <a:spcAft>
                <a:spcPts val="160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69850" marR="0" lvl="1"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69850" marR="0" lvl="2"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69850" marR="0" lvl="3"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69850" marR="0" lvl="4"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69850" marR="0" lvl="5"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69850" marR="0" lvl="6"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69850" marR="0" lvl="7"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69850" marR="0" lvl="8" indent="0" algn="l" rtl="0">
              <a:lnSpc>
                <a:spcPct val="115000"/>
              </a:lnSpc>
              <a:spcBef>
                <a:spcPts val="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chemeClr val="accent1"/>
              </a:buClr>
              <a:buSzPts val="1000"/>
              <a:buFont typeface="Lato"/>
              <a:buNone/>
            </a:pPr>
            <a:fld id="{00000000-1234-1234-1234-123412341234}" type="slidenum">
              <a:rPr lang="zh-TW" sz="1000" b="0" i="0" u="none" strike="noStrike" cap="none">
                <a:solidFill>
                  <a:schemeClr val="accent1"/>
                </a:solidFill>
                <a:latin typeface="Lato"/>
                <a:ea typeface="Lato"/>
                <a:cs typeface="Lato"/>
                <a:sym typeface="Lato"/>
              </a:rPr>
              <a:t>‹#›</a:t>
            </a:fld>
            <a:endParaRPr lang="zh-TW" sz="1000" b="0" i="0" u="none" strike="noStrike" cap="none">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729450" y="1322450"/>
            <a:ext cx="7688100" cy="1664700"/>
          </a:xfrm>
          <a:prstGeom prst="rect">
            <a:avLst/>
          </a:prstGeom>
          <a:noFill/>
          <a:ln>
            <a:noFill/>
          </a:ln>
        </p:spPr>
        <p:txBody>
          <a:bodyPr wrap="square" lIns="91425" tIns="91425" rIns="91425" bIns="91425" anchor="t" anchorCtr="0">
            <a:noAutofit/>
          </a:bodyPr>
          <a:lstStyle/>
          <a:p>
            <a:pPr marL="0" marR="0" lvl="0" indent="-266700" algn="ctr" rtl="0">
              <a:lnSpc>
                <a:spcPct val="150000"/>
              </a:lnSpc>
              <a:spcBef>
                <a:spcPts val="0"/>
              </a:spcBef>
              <a:spcAft>
                <a:spcPts val="0"/>
              </a:spcAft>
              <a:buClr>
                <a:schemeClr val="dk2"/>
              </a:buClr>
              <a:buSzPts val="4200"/>
              <a:buFont typeface="Raleway"/>
              <a:buNone/>
            </a:pPr>
            <a:r>
              <a:rPr lang="zh-TW" sz="5000" b="1" i="0" u="none" strike="noStrike" cap="none">
                <a:solidFill>
                  <a:schemeClr val="dk1"/>
                </a:solidFill>
                <a:latin typeface="Raleway"/>
                <a:ea typeface="Raleway"/>
                <a:cs typeface="Raleway"/>
                <a:sym typeface="Raleway"/>
              </a:rPr>
              <a:t>FastChi</a:t>
            </a:r>
          </a:p>
          <a:p>
            <a:pPr marL="0" marR="0" lvl="0" indent="-266700" algn="ctr" rtl="0">
              <a:lnSpc>
                <a:spcPct val="150000"/>
              </a:lnSpc>
              <a:spcBef>
                <a:spcPts val="0"/>
              </a:spcBef>
              <a:spcAft>
                <a:spcPts val="0"/>
              </a:spcAft>
              <a:buClr>
                <a:schemeClr val="dk2"/>
              </a:buClr>
              <a:buSzPts val="4200"/>
              <a:buFont typeface="Raleway"/>
              <a:buNone/>
            </a:pPr>
            <a:r>
              <a:rPr lang="zh-TW" sz="1500" b="1" i="0" u="none" strike="noStrike" cap="none">
                <a:solidFill>
                  <a:schemeClr val="accent3"/>
                </a:solidFill>
                <a:latin typeface="Arial"/>
                <a:ea typeface="Arial"/>
                <a:cs typeface="Arial"/>
                <a:sym typeface="Arial"/>
              </a:rPr>
              <a:t>-</a:t>
            </a:r>
            <a:r>
              <a:rPr lang="zh-TW" sz="1500">
                <a:solidFill>
                  <a:schemeClr val="accent3"/>
                </a:solidFill>
                <a:latin typeface="Arial"/>
                <a:ea typeface="Arial"/>
                <a:cs typeface="Arial"/>
                <a:sym typeface="Arial"/>
              </a:rPr>
              <a:t>The Simple Acceleration Version of Fast Style Transfer toward Chi-chi Video</a:t>
            </a:r>
            <a:r>
              <a:rPr lang="zh-TW" sz="1500" b="1" i="0" u="none" strike="noStrike" cap="none">
                <a:solidFill>
                  <a:schemeClr val="accent3"/>
                </a:solidFill>
                <a:latin typeface="Arial"/>
                <a:ea typeface="Arial"/>
                <a:cs typeface="Arial"/>
                <a:sym typeface="Arial"/>
              </a:rPr>
              <a:t>-</a:t>
            </a:r>
          </a:p>
          <a:p>
            <a:pPr marL="0" marR="0" lvl="0" indent="-266700" algn="ctr" rtl="0">
              <a:lnSpc>
                <a:spcPct val="100000"/>
              </a:lnSpc>
              <a:spcBef>
                <a:spcPts val="0"/>
              </a:spcBef>
              <a:spcAft>
                <a:spcPts val="0"/>
              </a:spcAft>
              <a:buClr>
                <a:schemeClr val="dk2"/>
              </a:buClr>
              <a:buSzPts val="4200"/>
              <a:buFont typeface="Raleway"/>
              <a:buNone/>
            </a:pPr>
            <a:endParaRPr sz="2800" b="1" i="0" u="none" strike="noStrike" cap="none">
              <a:solidFill>
                <a:schemeClr val="dk2"/>
              </a:solidFill>
              <a:latin typeface="Raleway"/>
              <a:ea typeface="Raleway"/>
              <a:cs typeface="Raleway"/>
              <a:sym typeface="Raleway"/>
            </a:endParaRPr>
          </a:p>
        </p:txBody>
      </p:sp>
      <p:sp>
        <p:nvSpPr>
          <p:cNvPr id="87" name="Shape 87"/>
          <p:cNvSpPr txBox="1">
            <a:spLocks noGrp="1"/>
          </p:cNvSpPr>
          <p:nvPr>
            <p:ph type="subTitle" idx="1"/>
          </p:nvPr>
        </p:nvSpPr>
        <p:spPr>
          <a:xfrm>
            <a:off x="729627" y="3172900"/>
            <a:ext cx="7688100" cy="541200"/>
          </a:xfrm>
          <a:prstGeom prst="rect">
            <a:avLst/>
          </a:prstGeom>
          <a:noFill/>
          <a:ln>
            <a:noFill/>
          </a:ln>
        </p:spPr>
        <p:txBody>
          <a:bodyPr wrap="square" lIns="91425" tIns="91425" rIns="91425" bIns="91425" anchor="t" anchorCtr="0">
            <a:noAutofit/>
          </a:bodyPr>
          <a:lstStyle/>
          <a:p>
            <a:pPr marL="0" marR="0" lvl="0" indent="-101600" algn="ctr" rtl="0">
              <a:lnSpc>
                <a:spcPct val="100000"/>
              </a:lnSpc>
              <a:spcBef>
                <a:spcPts val="0"/>
              </a:spcBef>
              <a:spcAft>
                <a:spcPts val="0"/>
              </a:spcAft>
              <a:buClr>
                <a:schemeClr val="accent1"/>
              </a:buClr>
              <a:buSzPts val="1600"/>
              <a:buFont typeface="Lato"/>
              <a:buNone/>
            </a:pPr>
            <a:r>
              <a:rPr lang="zh-TW" sz="1800" b="0" i="0" u="none" strike="noStrike" cap="none">
                <a:solidFill>
                  <a:schemeClr val="accent1"/>
                </a:solidFill>
                <a:latin typeface="Lato"/>
                <a:ea typeface="Lato"/>
                <a:cs typeface="Lato"/>
                <a:sym typeface="Lato"/>
              </a:rPr>
              <a:t>0656011 Sunner Li</a:t>
            </a:r>
          </a:p>
          <a:p>
            <a:pPr marL="0" marR="0" lvl="0" indent="-101600" algn="ctr" rtl="0">
              <a:lnSpc>
                <a:spcPct val="100000"/>
              </a:lnSpc>
              <a:spcBef>
                <a:spcPts val="0"/>
              </a:spcBef>
              <a:spcAft>
                <a:spcPts val="0"/>
              </a:spcAft>
              <a:buClr>
                <a:schemeClr val="accent1"/>
              </a:buClr>
              <a:buSzPts val="1600"/>
              <a:buFont typeface="Lato"/>
              <a:buNone/>
            </a:pPr>
            <a:r>
              <a:rPr lang="zh-TW" sz="1800" b="0" i="0" u="none" strike="noStrike" cap="none">
                <a:solidFill>
                  <a:schemeClr val="accent1"/>
                </a:solidFill>
                <a:latin typeface="Lato"/>
                <a:ea typeface="Lato"/>
                <a:cs typeface="Lato"/>
                <a:sym typeface="Lato"/>
              </a:rPr>
              <a:t>0656126 Liu Yen</a:t>
            </a:r>
          </a:p>
          <a:p>
            <a:pPr marL="0" marR="0" lvl="0" indent="-101600" algn="ctr" rtl="0">
              <a:lnSpc>
                <a:spcPct val="100000"/>
              </a:lnSpc>
              <a:spcBef>
                <a:spcPts val="0"/>
              </a:spcBef>
              <a:spcAft>
                <a:spcPts val="0"/>
              </a:spcAft>
              <a:buClr>
                <a:schemeClr val="accent1"/>
              </a:buClr>
              <a:buSzPts val="1600"/>
              <a:buFont typeface="Lato"/>
              <a:buNone/>
            </a:pPr>
            <a:r>
              <a:rPr lang="zh-TW" sz="1800" b="0" i="0" u="none" strike="noStrike" cap="none">
                <a:solidFill>
                  <a:schemeClr val="accent1"/>
                </a:solidFill>
                <a:latin typeface="Lato"/>
                <a:ea typeface="Lato"/>
                <a:cs typeface="Lato"/>
                <a:sym typeface="Lato"/>
              </a:rPr>
              <a:t>0656605 Peter Chuang</a:t>
            </a:r>
          </a:p>
          <a:p>
            <a:pPr marL="0" marR="0" lvl="0" indent="-101600" algn="l" rtl="0">
              <a:lnSpc>
                <a:spcPct val="100000"/>
              </a:lnSpc>
              <a:spcBef>
                <a:spcPts val="0"/>
              </a:spcBef>
              <a:spcAft>
                <a:spcPts val="0"/>
              </a:spcAft>
              <a:buClr>
                <a:schemeClr val="accent1"/>
              </a:buClr>
              <a:buSzPts val="1600"/>
              <a:buFont typeface="Lato"/>
              <a:buNone/>
            </a:pPr>
            <a:endParaRPr sz="1800" b="0" i="0" u="none" strike="noStrike" cap="none">
              <a:solidFill>
                <a:schemeClr val="accen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Accelerate transformation </a:t>
            </a:r>
          </a:p>
        </p:txBody>
      </p:sp>
      <p:sp>
        <p:nvSpPr>
          <p:cNvPr id="176" name="Shape 176"/>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zh-TW" b="0" i="0" u="none" strike="noStrike" cap="none">
                <a:solidFill>
                  <a:srgbClr val="000000"/>
                </a:solidFill>
                <a:latin typeface="Arial"/>
                <a:ea typeface="Arial"/>
                <a:cs typeface="Arial"/>
                <a:sym typeface="Arial"/>
              </a:rPr>
              <a:t>adopt multi-thread mechanism to drive two GPU doing transformation task </a:t>
            </a:r>
          </a:p>
        </p:txBody>
      </p:sp>
      <p:pic>
        <p:nvPicPr>
          <p:cNvPr id="177" name="Shape 177"/>
          <p:cNvPicPr preferRelativeResize="0"/>
          <p:nvPr/>
        </p:nvPicPr>
        <p:blipFill rotWithShape="1">
          <a:blip r:embed="rId3">
            <a:alphaModFix/>
          </a:blip>
          <a:srcRect/>
          <a:stretch/>
        </p:blipFill>
        <p:spPr>
          <a:xfrm>
            <a:off x="2177688" y="1990803"/>
            <a:ext cx="4788624" cy="286646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Evaluation</a:t>
            </a:r>
          </a:p>
        </p:txBody>
      </p:sp>
      <p:pic>
        <p:nvPicPr>
          <p:cNvPr id="183" name="Shape 183"/>
          <p:cNvPicPr preferRelativeResize="0"/>
          <p:nvPr/>
        </p:nvPicPr>
        <p:blipFill rotWithShape="1">
          <a:blip r:embed="rId3">
            <a:alphaModFix/>
          </a:blip>
          <a:srcRect/>
          <a:stretch/>
        </p:blipFill>
        <p:spPr>
          <a:xfrm>
            <a:off x="587625" y="1533950"/>
            <a:ext cx="3792501" cy="2844325"/>
          </a:xfrm>
          <a:prstGeom prst="rect">
            <a:avLst/>
          </a:prstGeom>
          <a:noFill/>
          <a:ln>
            <a:noFill/>
          </a:ln>
        </p:spPr>
      </p:pic>
      <p:graphicFrame>
        <p:nvGraphicFramePr>
          <p:cNvPr id="184" name="Shape 184"/>
          <p:cNvGraphicFramePr/>
          <p:nvPr/>
        </p:nvGraphicFramePr>
        <p:xfrm>
          <a:off x="4652850" y="2474735"/>
          <a:ext cx="3792500" cy="1275195"/>
        </p:xfrm>
        <a:graphic>
          <a:graphicData uri="http://schemas.openxmlformats.org/drawingml/2006/table">
            <a:tbl>
              <a:tblPr>
                <a:noFill/>
                <a:tableStyleId>{B43DDAC0-9BA9-4F02-ADAE-31F1F9EA54A1}</a:tableStyleId>
              </a:tblPr>
              <a:tblGrid>
                <a:gridCol w="1896250">
                  <a:extLst>
                    <a:ext uri="{9D8B030D-6E8A-4147-A177-3AD203B41FA5}">
                      <a16:colId xmlns:a16="http://schemas.microsoft.com/office/drawing/2014/main" val="20000"/>
                    </a:ext>
                  </a:extLst>
                </a:gridCol>
                <a:gridCol w="1896250">
                  <a:extLst>
                    <a:ext uri="{9D8B030D-6E8A-4147-A177-3AD203B41FA5}">
                      <a16:colId xmlns:a16="http://schemas.microsoft.com/office/drawing/2014/main" val="20001"/>
                    </a:ext>
                  </a:extLst>
                </a:gridCol>
              </a:tblGrid>
              <a:tr h="482775">
                <a:tc>
                  <a:txBody>
                    <a:bodyPr/>
                    <a:lstStyle/>
                    <a:p>
                      <a:pPr marL="0" lvl="0" indent="0">
                        <a:spcBef>
                          <a:spcPts val="0"/>
                        </a:spcBef>
                        <a:buNone/>
                      </a:pPr>
                      <a:r>
                        <a:rPr lang="zh-TW"/>
                        <a:t>Before </a:t>
                      </a:r>
                    </a:p>
                  </a:txBody>
                  <a:tcPr marL="91425" marR="91425" marT="91425" marB="91425"/>
                </a:tc>
                <a:tc>
                  <a:txBody>
                    <a:bodyPr/>
                    <a:lstStyle/>
                    <a:p>
                      <a:pPr marL="0" lvl="0" indent="0">
                        <a:spcBef>
                          <a:spcPts val="0"/>
                        </a:spcBef>
                        <a:buNone/>
                      </a:pPr>
                      <a:r>
                        <a:rPr lang="zh-TW"/>
                        <a:t>After</a:t>
                      </a:r>
                    </a:p>
                  </a:txBody>
                  <a:tcPr marL="91425" marR="91425" marT="91425" marB="91425"/>
                </a:tc>
                <a:extLst>
                  <a:ext uri="{0D108BD9-81ED-4DB2-BD59-A6C34878D82A}">
                    <a16:rowId xmlns:a16="http://schemas.microsoft.com/office/drawing/2014/main" val="10000"/>
                  </a:ext>
                </a:extLst>
              </a:tr>
              <a:tr h="299100">
                <a:tc>
                  <a:txBody>
                    <a:bodyPr/>
                    <a:lstStyle/>
                    <a:p>
                      <a:pPr marL="0" lvl="0" indent="0">
                        <a:spcBef>
                          <a:spcPts val="0"/>
                        </a:spcBef>
                        <a:buNone/>
                      </a:pPr>
                      <a:r>
                        <a:rPr lang="zh-TW"/>
                        <a:t>28.967s</a:t>
                      </a:r>
                    </a:p>
                  </a:txBody>
                  <a:tcPr marL="91425" marR="91425" marT="91425" marB="91425"/>
                </a:tc>
                <a:tc>
                  <a:txBody>
                    <a:bodyPr/>
                    <a:lstStyle/>
                    <a:p>
                      <a:pPr marL="0" lvl="0" indent="0">
                        <a:spcBef>
                          <a:spcPts val="0"/>
                        </a:spcBef>
                        <a:buNone/>
                      </a:pPr>
                      <a:r>
                        <a:rPr lang="zh-TW"/>
                        <a:t>15.513s </a:t>
                      </a:r>
                    </a:p>
                  </a:txBody>
                  <a:tcPr marL="91425" marR="91425" marT="91425" marB="91425"/>
                </a:tc>
                <a:extLst>
                  <a:ext uri="{0D108BD9-81ED-4DB2-BD59-A6C34878D82A}">
                    <a16:rowId xmlns:a16="http://schemas.microsoft.com/office/drawing/2014/main" val="10001"/>
                  </a:ext>
                </a:extLst>
              </a:tr>
              <a:tr h="299100">
                <a:tc gridSpan="2">
                  <a:txBody>
                    <a:bodyPr/>
                    <a:lstStyle/>
                    <a:p>
                      <a:pPr marL="0" lvl="0" indent="0">
                        <a:spcBef>
                          <a:spcPts val="0"/>
                        </a:spcBef>
                        <a:buNone/>
                      </a:pPr>
                      <a:r>
                        <a:rPr lang="zh-TW"/>
                        <a:t>Speedup : 1.86 </a:t>
                      </a:r>
                    </a:p>
                  </a:txBody>
                  <a:tcPr marL="91425" marR="91425" marT="91425" marB="91425"/>
                </a:tc>
                <a:tc hMerge="1">
                  <a:txBody>
                    <a:bodyPr/>
                    <a:lstStyle/>
                    <a:p>
                      <a:endParaRPr lang="zh-TW"/>
                    </a:p>
                  </a:txBody>
                  <a:tcPr/>
                </a:tc>
                <a:extLst>
                  <a:ext uri="{0D108BD9-81ED-4DB2-BD59-A6C34878D82A}">
                    <a16:rowId xmlns:a16="http://schemas.microsoft.com/office/drawing/2014/main" val="10002"/>
                  </a:ext>
                </a:extLst>
              </a:tr>
            </a:tbl>
          </a:graphicData>
        </a:graphic>
      </p:graphicFrame>
      <p:sp>
        <p:nvSpPr>
          <p:cNvPr id="185" name="Shape 185"/>
          <p:cNvSpPr txBox="1"/>
          <p:nvPr/>
        </p:nvSpPr>
        <p:spPr>
          <a:xfrm>
            <a:off x="4652800" y="1975600"/>
            <a:ext cx="3792600" cy="378000"/>
          </a:xfrm>
          <a:prstGeom prst="rect">
            <a:avLst/>
          </a:prstGeom>
          <a:noFill/>
          <a:ln>
            <a:noFill/>
          </a:ln>
        </p:spPr>
        <p:txBody>
          <a:bodyPr wrap="square" lIns="91425" tIns="91425" rIns="91425" bIns="91425" anchor="t" anchorCtr="0">
            <a:noAutofit/>
          </a:bodyPr>
          <a:lstStyle/>
          <a:p>
            <a:pPr marL="0" lvl="0" indent="0">
              <a:spcBef>
                <a:spcPts val="0"/>
              </a:spcBef>
              <a:buNone/>
            </a:pPr>
            <a:r>
              <a:rPr lang="zh-TW"/>
              <a:t>Transform Performance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Shape 190"/>
          <p:cNvPicPr preferRelativeResize="0"/>
          <p:nvPr/>
        </p:nvPicPr>
        <p:blipFill rotWithShape="1">
          <a:blip r:embed="rId3">
            <a:alphaModFix/>
          </a:blip>
          <a:srcRect/>
          <a:stretch/>
        </p:blipFill>
        <p:spPr>
          <a:xfrm>
            <a:off x="752450" y="346813"/>
            <a:ext cx="7753750" cy="46022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955481" y="978518"/>
            <a:ext cx="7021200" cy="2985000"/>
          </a:xfrm>
          <a:prstGeom prst="rect">
            <a:avLst/>
          </a:prstGeom>
          <a:noFill/>
          <a:ln>
            <a:noFill/>
          </a:ln>
        </p:spPr>
        <p:txBody>
          <a:bodyPr wrap="square" lIns="91425" tIns="91425" rIns="91425" bIns="91425" anchor="ctr" anchorCtr="0">
            <a:noAutofit/>
          </a:bodyPr>
          <a:lstStyle/>
          <a:p>
            <a:pPr marL="0" marR="0" lvl="0" indent="-228600" algn="ctr" rtl="0">
              <a:lnSpc>
                <a:spcPct val="100000"/>
              </a:lnSpc>
              <a:spcBef>
                <a:spcPts val="0"/>
              </a:spcBef>
              <a:spcAft>
                <a:spcPts val="0"/>
              </a:spcAft>
              <a:buClr>
                <a:schemeClr val="lt1"/>
              </a:buClr>
              <a:buSzPts val="3600"/>
              <a:buFont typeface="Raleway"/>
              <a:buNone/>
            </a:pPr>
            <a:r>
              <a:rPr lang="zh-TW" sz="3600" b="1" i="0" u="none" strike="noStrike" cap="none">
                <a:solidFill>
                  <a:schemeClr val="lt1"/>
                </a:solidFill>
                <a:latin typeface="Raleway"/>
                <a:ea typeface="Raleway"/>
                <a:cs typeface="Raleway"/>
                <a:sym typeface="Raleway"/>
              </a:rPr>
              <a:t>Conclusion</a:t>
            </a:r>
          </a:p>
        </p:txBody>
      </p:sp>
      <p:pic>
        <p:nvPicPr>
          <p:cNvPr id="196" name="Shape 196"/>
          <p:cNvPicPr preferRelativeResize="0"/>
          <p:nvPr/>
        </p:nvPicPr>
        <p:blipFill rotWithShape="1">
          <a:blip r:embed="rId3">
            <a:alphaModFix/>
          </a:blip>
          <a:srcRect/>
          <a:stretch/>
        </p:blipFill>
        <p:spPr>
          <a:xfrm rot="-1800000">
            <a:off x="5887508" y="501211"/>
            <a:ext cx="2738668" cy="2738668"/>
          </a:xfrm>
          <a:prstGeom prst="rect">
            <a:avLst/>
          </a:prstGeom>
          <a:noFill/>
          <a:ln>
            <a:noFill/>
          </a:ln>
        </p:spPr>
      </p:pic>
      <p:pic>
        <p:nvPicPr>
          <p:cNvPr id="197" name="Shape 197"/>
          <p:cNvPicPr preferRelativeResize="0"/>
          <p:nvPr/>
        </p:nvPicPr>
        <p:blipFill rotWithShape="1">
          <a:blip r:embed="rId3">
            <a:alphaModFix/>
          </a:blip>
          <a:srcRect/>
          <a:stretch/>
        </p:blipFill>
        <p:spPr>
          <a:xfrm rot="6524866">
            <a:off x="444221" y="1173602"/>
            <a:ext cx="2738668" cy="273866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730000" y="1318650"/>
            <a:ext cx="3300900" cy="1687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3600" b="1" i="0" u="none" strike="noStrike" cap="none">
                <a:solidFill>
                  <a:schemeClr val="dk2"/>
                </a:solidFill>
                <a:latin typeface="Raleway"/>
                <a:ea typeface="Raleway"/>
                <a:cs typeface="Raleway"/>
                <a:sym typeface="Raleway"/>
              </a:rPr>
              <a:t>Conclusion</a:t>
            </a:r>
          </a:p>
        </p:txBody>
      </p:sp>
      <p:sp>
        <p:nvSpPr>
          <p:cNvPr id="203" name="Shape 203"/>
          <p:cNvSpPr txBox="1">
            <a:spLocks noGrp="1"/>
          </p:cNvSpPr>
          <p:nvPr>
            <p:ph type="subTitle" idx="1"/>
          </p:nvPr>
        </p:nvSpPr>
        <p:spPr>
          <a:xfrm>
            <a:off x="730000" y="2162250"/>
            <a:ext cx="3300900" cy="759000"/>
          </a:xfrm>
          <a:prstGeom prst="rect">
            <a:avLst/>
          </a:prstGeom>
          <a:noFill/>
          <a:ln>
            <a:noFill/>
          </a:ln>
        </p:spPr>
        <p:txBody>
          <a:bodyPr wrap="square" lIns="91425" tIns="91425" rIns="91425" bIns="91425" anchor="t" anchorCtr="0">
            <a:noAutofit/>
          </a:bodyPr>
          <a:lstStyle/>
          <a:p>
            <a:pPr marL="0" marR="0" lvl="0" indent="-101600" algn="l" rtl="0">
              <a:lnSpc>
                <a:spcPct val="100000"/>
              </a:lnSpc>
              <a:spcBef>
                <a:spcPts val="0"/>
              </a:spcBef>
              <a:spcAft>
                <a:spcPts val="0"/>
              </a:spcAft>
              <a:buClr>
                <a:schemeClr val="accent1"/>
              </a:buClr>
              <a:buSzPts val="1600"/>
              <a:buFont typeface="Lato"/>
              <a:buNone/>
            </a:pPr>
            <a:r>
              <a:rPr lang="zh-TW" sz="1600" b="0" i="0" u="none" strike="noStrike" cap="none">
                <a:solidFill>
                  <a:schemeClr val="accent1"/>
                </a:solidFill>
                <a:latin typeface="Lato"/>
                <a:ea typeface="Lato"/>
                <a:cs typeface="Lato"/>
                <a:sym typeface="Lato"/>
              </a:rPr>
              <a:t>Our proposed method</a:t>
            </a:r>
          </a:p>
        </p:txBody>
      </p:sp>
      <p:sp>
        <p:nvSpPr>
          <p:cNvPr id="204" name="Shape 204"/>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noAutofit/>
          </a:bodyPr>
          <a:lstStyle/>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dirty="0">
                <a:solidFill>
                  <a:schemeClr val="accent1"/>
                </a:solidFill>
                <a:latin typeface="Lato"/>
                <a:ea typeface="Lato"/>
                <a:cs typeface="Lato"/>
                <a:sym typeface="Lato"/>
              </a:rPr>
              <a:t>Using inception idea to reduce parameters </a:t>
            </a:r>
          </a:p>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dirty="0">
                <a:solidFill>
                  <a:schemeClr val="accent1"/>
                </a:solidFill>
                <a:latin typeface="Lato"/>
                <a:ea typeface="Lato"/>
                <a:cs typeface="Lato"/>
                <a:sym typeface="Lato"/>
              </a:rPr>
              <a:t>Multithread to read images</a:t>
            </a:r>
          </a:p>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dirty="0">
                <a:solidFill>
                  <a:schemeClr val="accent1"/>
                </a:solidFill>
                <a:latin typeface="Lato"/>
                <a:ea typeface="Lato"/>
                <a:cs typeface="Lato"/>
                <a:sym typeface="Lato"/>
              </a:rPr>
              <a:t>Multigpu acceleration</a:t>
            </a:r>
          </a:p>
        </p:txBody>
      </p:sp>
      <p:pic>
        <p:nvPicPr>
          <p:cNvPr id="2" name="r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0000" y="2599548"/>
            <a:ext cx="3649495" cy="204371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730000" y="1318650"/>
            <a:ext cx="3300900" cy="1687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3600" b="1" i="0" u="none" strike="noStrike" cap="none">
                <a:solidFill>
                  <a:schemeClr val="dk2"/>
                </a:solidFill>
                <a:latin typeface="Raleway"/>
                <a:ea typeface="Raleway"/>
                <a:cs typeface="Raleway"/>
                <a:sym typeface="Raleway"/>
              </a:rPr>
              <a:t>Conclusion</a:t>
            </a:r>
          </a:p>
        </p:txBody>
      </p:sp>
      <p:sp>
        <p:nvSpPr>
          <p:cNvPr id="210" name="Shape 210"/>
          <p:cNvSpPr txBox="1">
            <a:spLocks noGrp="1"/>
          </p:cNvSpPr>
          <p:nvPr>
            <p:ph type="subTitle" idx="1"/>
          </p:nvPr>
        </p:nvSpPr>
        <p:spPr>
          <a:xfrm>
            <a:off x="730000" y="2162250"/>
            <a:ext cx="3300900" cy="759000"/>
          </a:xfrm>
          <a:prstGeom prst="rect">
            <a:avLst/>
          </a:prstGeom>
          <a:noFill/>
          <a:ln>
            <a:noFill/>
          </a:ln>
        </p:spPr>
        <p:txBody>
          <a:bodyPr wrap="square" lIns="91425" tIns="91425" rIns="91425" bIns="91425" anchor="t" anchorCtr="0">
            <a:noAutofit/>
          </a:bodyPr>
          <a:lstStyle/>
          <a:p>
            <a:pPr marL="457200" marR="0" lvl="0" indent="-330200" algn="l" rtl="0">
              <a:lnSpc>
                <a:spcPct val="100000"/>
              </a:lnSpc>
              <a:spcBef>
                <a:spcPts val="0"/>
              </a:spcBef>
              <a:spcAft>
                <a:spcPts val="0"/>
              </a:spcAft>
              <a:buClr>
                <a:schemeClr val="accent1"/>
              </a:buClr>
              <a:buSzPts val="1600"/>
              <a:buChar char="-"/>
            </a:pPr>
            <a:r>
              <a:rPr lang="zh-TW" sz="1600" b="1" i="0" u="none" strike="noStrike" cap="none">
                <a:solidFill>
                  <a:schemeClr val="accent1"/>
                </a:solidFill>
              </a:rPr>
              <a:t>Future Works</a:t>
            </a:r>
          </a:p>
        </p:txBody>
      </p:sp>
      <p:sp>
        <p:nvSpPr>
          <p:cNvPr id="211" name="Shape 211"/>
          <p:cNvSpPr txBox="1">
            <a:spLocks noGrp="1"/>
          </p:cNvSpPr>
          <p:nvPr>
            <p:ph type="body" idx="2"/>
          </p:nvPr>
        </p:nvSpPr>
        <p:spPr>
          <a:xfrm>
            <a:off x="4476475" y="1124025"/>
            <a:ext cx="4072200" cy="3025500"/>
          </a:xfrm>
          <a:prstGeom prst="rect">
            <a:avLst/>
          </a:prstGeom>
          <a:noFill/>
          <a:ln>
            <a:noFill/>
          </a:ln>
        </p:spPr>
        <p:txBody>
          <a:bodyPr wrap="square" lIns="91425" tIns="91425" rIns="91425" bIns="91425" anchor="t" anchorCtr="0">
            <a:noAutofit/>
          </a:bodyPr>
          <a:lstStyle/>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a:solidFill>
                  <a:schemeClr val="accent1"/>
                </a:solidFill>
                <a:latin typeface="Lato"/>
                <a:ea typeface="Lato"/>
                <a:cs typeface="Lato"/>
                <a:sym typeface="Lato"/>
              </a:rPr>
              <a:t>use random weight VGG-19 to extract the feature like [13], it also perform well</a:t>
            </a:r>
          </a:p>
          <a:p>
            <a:pPr marL="457200" marR="0" lvl="0" indent="-355600" algn="l" rtl="0">
              <a:lnSpc>
                <a:spcPct val="115000"/>
              </a:lnSpc>
              <a:spcBef>
                <a:spcPts val="0"/>
              </a:spcBef>
              <a:spcAft>
                <a:spcPts val="0"/>
              </a:spcAft>
              <a:buClr>
                <a:schemeClr val="accent1"/>
              </a:buClr>
              <a:buSzPts val="2000"/>
              <a:buFont typeface="Lato"/>
              <a:buChar char="●"/>
            </a:pPr>
            <a:r>
              <a:rPr lang="zh-TW" sz="2000" b="0" i="0" u="none" strike="noStrike" cap="none">
                <a:solidFill>
                  <a:schemeClr val="accent1"/>
                </a:solidFill>
                <a:latin typeface="Lato"/>
                <a:ea typeface="Lato"/>
                <a:cs typeface="Lato"/>
                <a:sym typeface="Lato"/>
              </a:rPr>
              <a:t>training for more iterations and using more complex loss function may let the result be better</a:t>
            </a:r>
          </a:p>
          <a:p>
            <a:pPr marL="457200" lvl="0" indent="-355600" rtl="0">
              <a:spcBef>
                <a:spcPts val="0"/>
              </a:spcBef>
              <a:spcAft>
                <a:spcPts val="0"/>
              </a:spcAft>
              <a:buClr>
                <a:schemeClr val="accent1"/>
              </a:buClr>
              <a:buSzPts val="2000"/>
              <a:buFont typeface="Lato"/>
              <a:buChar char="●"/>
            </a:pPr>
            <a:r>
              <a:rPr lang="zh-TW" sz="2000"/>
              <a:t>Multigpu acceleration in training stage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a:t>Reference</a:t>
            </a:r>
          </a:p>
        </p:txBody>
      </p:sp>
      <p:sp>
        <p:nvSpPr>
          <p:cNvPr id="217" name="Shape 217"/>
          <p:cNvSpPr txBox="1">
            <a:spLocks noGrp="1"/>
          </p:cNvSpPr>
          <p:nvPr>
            <p:ph type="body" idx="1"/>
          </p:nvPr>
        </p:nvSpPr>
        <p:spPr>
          <a:xfrm>
            <a:off x="727650" y="1294288"/>
            <a:ext cx="7688700" cy="2694600"/>
          </a:xfrm>
          <a:prstGeom prst="rect">
            <a:avLst/>
          </a:prstGeom>
          <a:noFill/>
          <a:ln>
            <a:noFill/>
          </a:ln>
        </p:spPr>
        <p:txBody>
          <a:bodyPr wrap="square" lIns="91425" tIns="91425" rIns="91425" bIns="91425" anchor="t" anchorCtr="0">
            <a:noAutofit/>
          </a:bodyPr>
          <a:lstStyle/>
          <a:p>
            <a:pPr marL="0" marR="0" lvl="0" indent="-82550" algn="l" rtl="0">
              <a:lnSpc>
                <a:spcPct val="115000"/>
              </a:lnSpc>
              <a:spcBef>
                <a:spcPts val="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[1] Leon A. Gatys, Alexander S. Ecker, and Matthias Bethge, “Image Style Transfer Using Convolutional Neural Networks,” In 2016 IEEE Conference on Computer Vision and Pattern Recognition (CVPR), Las Vegas, Nevada, USA, 27-30 June, 2016, pp. 2414-2423. </a:t>
            </a:r>
          </a:p>
          <a:p>
            <a:pPr marL="0" marR="0" lvl="0" indent="-82550" algn="l" rtl="0">
              <a:lnSpc>
                <a:spcPct val="115000"/>
              </a:lnSpc>
              <a:spcBef>
                <a:spcPts val="160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[2] Dmitry Ulyanov, Andrea Vedaldi, and Victor Lempitsky, “Instance Normalization: The Missing Ingredient for Fast Stylization,” arXiv: 1607.08022v2 [cs.CV], Sep. 2016. [3] Justin Juhnson, Alexandre Alahi, and Li Dei-Dei, “Perceptual Losses for Real-Time Style Transfer and SuperResolution,” arXiv: 1603.08155v1 [cs.CV], March 2016. </a:t>
            </a:r>
          </a:p>
          <a:p>
            <a:pPr marL="0" marR="0" lvl="0" indent="-82550" algn="l" rtl="0">
              <a:lnSpc>
                <a:spcPct val="115000"/>
              </a:lnSpc>
              <a:spcBef>
                <a:spcPts val="160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[4] Yaniv Taigman, Adam Polyak, and Lior Wolf, “Unsupervised Cross-Domain Image Generation,” In International Conference on Learning Representations (ICLR), Toulon, France, 24-26 April, 2017, pp. 1-15.</a:t>
            </a:r>
          </a:p>
          <a:p>
            <a:pPr marL="0" marR="0" lvl="0" indent="-82550" algn="l" rtl="0">
              <a:lnSpc>
                <a:spcPct val="115000"/>
              </a:lnSpc>
              <a:spcBef>
                <a:spcPts val="160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 [5] Jun-Yan Zhu, Taesung Park, Phillip Isola, and Alexei A. Efros, “Unpaired Image-to-Image Translation using CycleConsistent Adversarial Networks,” In International Conference on Computer Vision (ICCV), Venice, Italy, 22- 29, October, 2017, pp. 2223-2232. </a:t>
            </a:r>
          </a:p>
          <a:p>
            <a:pPr marL="0" marR="0" lvl="0" indent="-82550" algn="l" rtl="0">
              <a:lnSpc>
                <a:spcPct val="115000"/>
              </a:lnSpc>
              <a:spcBef>
                <a:spcPts val="1600"/>
              </a:spcBef>
              <a:spcAft>
                <a:spcPts val="0"/>
              </a:spcAft>
              <a:buClr>
                <a:schemeClr val="accent1"/>
              </a:buClr>
              <a:buSzPts val="1300"/>
              <a:buFont typeface="Lato"/>
              <a:buNone/>
            </a:pPr>
            <a:r>
              <a:rPr lang="zh-TW" sz="1000" b="0" i="0" u="none" strike="noStrike" cap="none">
                <a:solidFill>
                  <a:schemeClr val="accent1"/>
                </a:solidFill>
                <a:latin typeface="Lato"/>
                <a:ea typeface="Lato"/>
                <a:cs typeface="Lato"/>
                <a:sym typeface="Lato"/>
              </a:rPr>
              <a:t>[6] Hang Zhang, and Kristin Dana, “Multi-style Generative Network for Real-time Transfer,” arXiv: 1703.06953v2 [cs.CV], November 2017. </a:t>
            </a:r>
          </a:p>
          <a:p>
            <a:pPr marL="0" marR="0" lvl="0" indent="-82550" algn="l" rtl="0">
              <a:lnSpc>
                <a:spcPct val="115000"/>
              </a:lnSpc>
              <a:spcBef>
                <a:spcPts val="1600"/>
              </a:spcBef>
              <a:spcAft>
                <a:spcPts val="0"/>
              </a:spcAft>
              <a:buClr>
                <a:schemeClr val="accent1"/>
              </a:buClr>
              <a:buSzPts val="1300"/>
              <a:buFont typeface="Lato"/>
              <a:buNone/>
            </a:pPr>
            <a:endParaRPr sz="1000" b="0" i="0" u="none" strike="noStrike" cap="none">
              <a:solidFill>
                <a:schemeClr val="accen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lvl="0" indent="-165100" rtl="0">
              <a:spcBef>
                <a:spcPts val="0"/>
              </a:spcBef>
              <a:buClr>
                <a:schemeClr val="dk2"/>
              </a:buClr>
              <a:buSzPts val="2600"/>
              <a:buFont typeface="Raleway"/>
              <a:buNone/>
            </a:pPr>
            <a:r>
              <a:rPr lang="zh-TW"/>
              <a:t>Reference</a:t>
            </a:r>
          </a:p>
        </p:txBody>
      </p:sp>
      <p:sp>
        <p:nvSpPr>
          <p:cNvPr id="223" name="Shape 223"/>
          <p:cNvSpPr txBox="1">
            <a:spLocks noGrp="1"/>
          </p:cNvSpPr>
          <p:nvPr>
            <p:ph type="body" idx="1"/>
          </p:nvPr>
        </p:nvSpPr>
        <p:spPr>
          <a:xfrm>
            <a:off x="727650" y="1067213"/>
            <a:ext cx="7688700" cy="2694600"/>
          </a:xfrm>
          <a:prstGeom prst="rect">
            <a:avLst/>
          </a:prstGeom>
          <a:noFill/>
          <a:ln>
            <a:noFill/>
          </a:ln>
        </p:spPr>
        <p:txBody>
          <a:bodyPr wrap="square" lIns="91425" tIns="91425" rIns="91425" bIns="91425" anchor="t" anchorCtr="0">
            <a:noAutofit/>
          </a:bodyPr>
          <a:lstStyle/>
          <a:p>
            <a:pPr marL="0" marR="0" lvl="0" indent="-82550" algn="l" rtl="0">
              <a:lnSpc>
                <a:spcPct val="115000"/>
              </a:lnSpc>
              <a:spcBef>
                <a:spcPts val="0"/>
              </a:spcBef>
              <a:spcAft>
                <a:spcPts val="0"/>
              </a:spcAft>
              <a:buClr>
                <a:schemeClr val="accent1"/>
              </a:buClr>
              <a:buSzPts val="1300"/>
              <a:buFont typeface="Lato"/>
              <a:buNone/>
            </a:pPr>
            <a:endParaRPr sz="900"/>
          </a:p>
          <a:p>
            <a:pPr marL="0" marR="0" lvl="0" indent="-82550" algn="l" rtl="0">
              <a:lnSpc>
                <a:spcPct val="115000"/>
              </a:lnSpc>
              <a:spcBef>
                <a:spcPts val="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7] Yongcheng Jing, Yezhou Yang, Zunlei Feng, Jingwen Ye, and Mingli Song, “Neural Style Transfer: A Review,” arXiv: 1705.04058v1 [cs.CV], May 2017.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[8] Zili Yi, Hao Zhang, Ping Tan, and Minglun Gong, “DualGAN: Unsupervised Dual Learning for Image-toImage Translation,” In International Conference on Computer Vision (ICCV), Venice, Italy, 22-29, October, 2017, pp. 2849-2857.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[9] Taeksoo Kim, Moonsu Cha, Hyunsoo Kim, Jungkwon Lee, and Jiwon Kim, “Learning to Discover Cross-Domain Relations with Generative Adversarial Networks,” In International Conference on Machine Learning (ICML), Sydney, Australia, 6-11, August, 2017, pp. 1857-1865.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[10] Martin Arjovsky, and Leon Bottou, “Towards Principled Methods for Training Generative Adversarial Networks,” In International Conference on Learning Representations (ICLR), Toulon, France, 24-26 April, 2017, pp. 1-17.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[11] Christian Szegedy, Wei Liu, Yangqing Jia, Pierre Sermanet, Scott Reed, Dragomir Anguelov, Dumitru Erhan, Vincent Vanhoucke, and Andrew Rabinovich, “Going Deeper with Convolutions,” In IEEE Conference on Computer Vision and Pattern Recognition (CVPR), Boston, USA, 8-10, June, 2015, pp. 1-9. </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[12] Joseph Redmon, Santosh Divvala, Ross Girshick, and Ali Farhadi, “You Only Look Once: Unified, Real-Time Object Detection,” In IEEE Conference on Computer Vision and Pattern Recognition (CVPR), Las Vegas, USA, 2016, pp. 779-788.</a:t>
            </a:r>
          </a:p>
          <a:p>
            <a:pPr marL="0" marR="0" lvl="0" indent="-82550" algn="l" rtl="0">
              <a:lnSpc>
                <a:spcPct val="115000"/>
              </a:lnSpc>
              <a:spcBef>
                <a:spcPts val="1600"/>
              </a:spcBef>
              <a:spcAft>
                <a:spcPts val="0"/>
              </a:spcAft>
              <a:buClr>
                <a:schemeClr val="accent1"/>
              </a:buClr>
              <a:buSzPts val="1300"/>
              <a:buFont typeface="Lato"/>
              <a:buNone/>
            </a:pPr>
            <a:r>
              <a:rPr lang="zh-TW" sz="900" b="0" i="0" u="none" strike="noStrike" cap="none">
                <a:solidFill>
                  <a:schemeClr val="accent1"/>
                </a:solidFill>
                <a:latin typeface="Lato"/>
                <a:ea typeface="Lato"/>
                <a:cs typeface="Lato"/>
                <a:sym typeface="Lato"/>
              </a:rPr>
              <a:t> [13] Kun He, Yan Wang, and John Hopcroft, “A Powerful Generative Model Using Random Weights for the Deep Image Representation,” In Electronic Proceedings of the Neural Information Processing Systems Conference (NIPS), Barcelona, Spain, 5-10, December, 2016, pp. 1-9.</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304802" y="418324"/>
            <a:ext cx="7688400" cy="1518600"/>
          </a:xfrm>
          <a:prstGeom prst="rect">
            <a:avLst/>
          </a:prstGeom>
          <a:noFill/>
          <a:ln>
            <a:noFill/>
          </a:ln>
        </p:spPr>
        <p:txBody>
          <a:bodyPr wrap="square" lIns="91425" tIns="91425" rIns="91425" bIns="91425" anchor="t" anchorCtr="0">
            <a:noAutofit/>
          </a:bodyPr>
          <a:lstStyle/>
          <a:p>
            <a:pPr marL="0" marR="0" lvl="0" indent="-228600" algn="ctr" rtl="0">
              <a:lnSpc>
                <a:spcPct val="100000"/>
              </a:lnSpc>
              <a:spcBef>
                <a:spcPts val="0"/>
              </a:spcBef>
              <a:spcAft>
                <a:spcPts val="0"/>
              </a:spcAft>
              <a:buClr>
                <a:schemeClr val="lt1"/>
              </a:buClr>
              <a:buSzPts val="3600"/>
              <a:buFont typeface="Raleway"/>
              <a:buNone/>
            </a:pPr>
            <a:r>
              <a:rPr lang="zh-TW" sz="3600" b="1" i="0" u="none" strike="noStrike" cap="none">
                <a:solidFill>
                  <a:schemeClr val="lt1"/>
                </a:solidFill>
                <a:latin typeface="Raleway"/>
                <a:ea typeface="Raleway"/>
                <a:cs typeface="Raleway"/>
                <a:sym typeface="Raleway"/>
              </a:rPr>
              <a:t>Contributions of each member</a:t>
            </a:r>
          </a:p>
        </p:txBody>
      </p:sp>
      <p:grpSp>
        <p:nvGrpSpPr>
          <p:cNvPr id="229" name="Shape 229"/>
          <p:cNvGrpSpPr/>
          <p:nvPr/>
        </p:nvGrpSpPr>
        <p:grpSpPr>
          <a:xfrm>
            <a:off x="1046077" y="1936924"/>
            <a:ext cx="6842061" cy="2222938"/>
            <a:chOff x="1733489" y="2265425"/>
            <a:chExt cx="5676449" cy="1844239"/>
          </a:xfrm>
        </p:grpSpPr>
        <p:pic>
          <p:nvPicPr>
            <p:cNvPr id="230" name="Shape 230"/>
            <p:cNvPicPr preferRelativeResize="0"/>
            <p:nvPr/>
          </p:nvPicPr>
          <p:blipFill rotWithShape="1">
            <a:blip r:embed="rId3">
              <a:alphaModFix/>
            </a:blip>
            <a:srcRect/>
            <a:stretch/>
          </p:blipFill>
          <p:spPr>
            <a:xfrm>
              <a:off x="1733489" y="2265425"/>
              <a:ext cx="1841457" cy="1841457"/>
            </a:xfrm>
            <a:prstGeom prst="ellipse">
              <a:avLst/>
            </a:prstGeom>
            <a:noFill/>
            <a:ln>
              <a:noFill/>
            </a:ln>
          </p:spPr>
        </p:pic>
        <p:pic>
          <p:nvPicPr>
            <p:cNvPr id="231" name="Shape 231"/>
            <p:cNvPicPr preferRelativeResize="0"/>
            <p:nvPr/>
          </p:nvPicPr>
          <p:blipFill rotWithShape="1">
            <a:blip r:embed="rId4">
              <a:alphaModFix/>
            </a:blip>
            <a:srcRect/>
            <a:stretch/>
          </p:blipFill>
          <p:spPr>
            <a:xfrm>
              <a:off x="3649595" y="2265426"/>
              <a:ext cx="1844238" cy="1844238"/>
            </a:xfrm>
            <a:prstGeom prst="ellipse">
              <a:avLst/>
            </a:prstGeom>
            <a:noFill/>
            <a:ln>
              <a:noFill/>
            </a:ln>
          </p:spPr>
        </p:pic>
        <p:pic>
          <p:nvPicPr>
            <p:cNvPr id="232" name="Shape 232"/>
            <p:cNvPicPr preferRelativeResize="0"/>
            <p:nvPr/>
          </p:nvPicPr>
          <p:blipFill rotWithShape="1">
            <a:blip r:embed="rId5">
              <a:alphaModFix/>
            </a:blip>
            <a:srcRect/>
            <a:stretch/>
          </p:blipFill>
          <p:spPr>
            <a:xfrm>
              <a:off x="5565700" y="2265426"/>
              <a:ext cx="1844238" cy="1844238"/>
            </a:xfrm>
            <a:prstGeom prst="ellipse">
              <a:avLst/>
            </a:prstGeom>
            <a:noFill/>
            <a:ln>
              <a:noFill/>
            </a:ln>
          </p:spPr>
        </p:pic>
      </p:grpSp>
      <p:pic>
        <p:nvPicPr>
          <p:cNvPr id="233" name="Shape 233"/>
          <p:cNvPicPr preferRelativeResize="0"/>
          <p:nvPr/>
        </p:nvPicPr>
        <p:blipFill rotWithShape="1">
          <a:blip r:embed="rId6">
            <a:alphaModFix/>
          </a:blip>
          <a:srcRect/>
          <a:stretch/>
        </p:blipFill>
        <p:spPr>
          <a:xfrm>
            <a:off x="717561" y="253214"/>
            <a:ext cx="1017864" cy="1017864"/>
          </a:xfrm>
          <a:prstGeom prst="rect">
            <a:avLst/>
          </a:prstGeom>
          <a:noFill/>
          <a:ln>
            <a:noFill/>
          </a:ln>
        </p:spPr>
      </p:pic>
      <p:pic>
        <p:nvPicPr>
          <p:cNvPr id="234" name="Shape 234"/>
          <p:cNvPicPr preferRelativeResize="0"/>
          <p:nvPr/>
        </p:nvPicPr>
        <p:blipFill rotWithShape="1">
          <a:blip r:embed="rId7">
            <a:alphaModFix/>
          </a:blip>
          <a:srcRect l="2142" t="1726" r="-3696" b="-3280"/>
          <a:stretch/>
        </p:blipFill>
        <p:spPr>
          <a:xfrm>
            <a:off x="540349" y="1097414"/>
            <a:ext cx="8428790" cy="3490808"/>
          </a:xfrm>
          <a:prstGeom prst="rect">
            <a:avLst/>
          </a:prstGeom>
          <a:solidFill>
            <a:schemeClr val="tx1">
              <a:lumMod val="40000"/>
              <a:lumOff val="60000"/>
              <a:alpha val="57000"/>
            </a:schemeClr>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9"/>
                                        </p:tgtEl>
                                      </p:cBhvr>
                                    </p:animEffect>
                                    <p:set>
                                      <p:cBhvr>
                                        <p:cTn id="7" dur="1" fill="hold">
                                          <p:stCondLst>
                                            <p:cond delay="500"/>
                                          </p:stCondLst>
                                        </p:cTn>
                                        <p:tgtEl>
                                          <p:spTgt spid="2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476340" y="1960830"/>
            <a:ext cx="7688400" cy="1244700"/>
          </a:xfrm>
          <a:prstGeom prst="rect">
            <a:avLst/>
          </a:prstGeom>
          <a:noFill/>
          <a:ln>
            <a:noFill/>
          </a:ln>
        </p:spPr>
        <p:txBody>
          <a:bodyPr wrap="square" lIns="91425" tIns="91425" rIns="91425" bIns="91425" anchor="ctr" anchorCtr="0">
            <a:noAutofit/>
          </a:bodyPr>
          <a:lstStyle/>
          <a:p>
            <a:pPr marL="0" marR="0" lvl="0" indent="-508000" algn="ctr" rtl="0">
              <a:lnSpc>
                <a:spcPct val="100000"/>
              </a:lnSpc>
              <a:spcBef>
                <a:spcPts val="0"/>
              </a:spcBef>
              <a:spcAft>
                <a:spcPts val="0"/>
              </a:spcAft>
              <a:buClr>
                <a:schemeClr val="lt1"/>
              </a:buClr>
              <a:buSzPts val="8000"/>
              <a:buFont typeface="Raleway"/>
              <a:buNone/>
            </a:pPr>
            <a:r>
              <a:rPr lang="zh-TW" sz="8000" b="1" i="0" u="none" strike="noStrike" cap="none">
                <a:solidFill>
                  <a:schemeClr val="lt1"/>
                </a:solidFill>
                <a:latin typeface="Raleway"/>
                <a:ea typeface="Raleway"/>
                <a:cs typeface="Raleway"/>
                <a:sym typeface="Raleway"/>
              </a:rPr>
              <a:t>Q&amp;A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Outline</a:t>
            </a:r>
          </a:p>
        </p:txBody>
      </p:sp>
      <p:sp>
        <p:nvSpPr>
          <p:cNvPr id="93" name="Shape 93"/>
          <p:cNvSpPr txBox="1">
            <a:spLocks noGrp="1"/>
          </p:cNvSpPr>
          <p:nvPr>
            <p:ph type="body" idx="1"/>
          </p:nvPr>
        </p:nvSpPr>
        <p:spPr>
          <a:xfrm>
            <a:off x="727650" y="1441200"/>
            <a:ext cx="7688700" cy="2694600"/>
          </a:xfrm>
          <a:prstGeom prst="rect">
            <a:avLst/>
          </a:prstGeom>
          <a:noFill/>
          <a:ln>
            <a:noFill/>
          </a:ln>
        </p:spPr>
        <p:txBody>
          <a:bodyPr wrap="square" lIns="91425" tIns="91425" rIns="91425" bIns="91425" anchor="t" anchorCtr="0">
            <a:noAutofit/>
          </a:bodyPr>
          <a:lstStyle/>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Introduction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Problem statement</a:t>
            </a:r>
          </a:p>
          <a:p>
            <a:pPr marL="457200" marR="0" lvl="0" indent="-342900" algn="l" rtl="0">
              <a:lnSpc>
                <a:spcPct val="100000"/>
              </a:lnSpc>
              <a:spcBef>
                <a:spcPts val="0"/>
              </a:spcBef>
              <a:spcAft>
                <a:spcPts val="0"/>
              </a:spcAft>
              <a:buClr>
                <a:schemeClr val="accent1"/>
              </a:buClr>
              <a:buSzPts val="1800"/>
              <a:buFont typeface="Lato"/>
              <a:buChar char="❖"/>
            </a:pPr>
            <a:r>
              <a:rPr lang="zh-TW" sz="2000"/>
              <a:t>Related work</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Proposed solution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Evaluation</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Conclusion</a:t>
            </a:r>
          </a:p>
          <a:p>
            <a:pPr marL="457200" marR="0" lvl="0" indent="-355600" algn="l" rtl="0">
              <a:lnSpc>
                <a:spcPct val="100000"/>
              </a:lnSpc>
              <a:spcBef>
                <a:spcPts val="0"/>
              </a:spcBef>
              <a:spcAft>
                <a:spcPts val="0"/>
              </a:spcAft>
              <a:buClr>
                <a:schemeClr val="accent1"/>
              </a:buClr>
              <a:buSzPts val="2000"/>
              <a:buFont typeface="Lato"/>
              <a:buChar char="❖"/>
            </a:pPr>
            <a:r>
              <a:rPr lang="zh-TW" sz="2000"/>
              <a:t>Reference</a:t>
            </a:r>
          </a:p>
          <a:p>
            <a:pPr marL="457200" marR="0" lvl="0" indent="-342900" algn="l" rtl="0">
              <a:lnSpc>
                <a:spcPct val="100000"/>
              </a:lnSpc>
              <a:spcBef>
                <a:spcPts val="0"/>
              </a:spcBef>
              <a:spcAft>
                <a:spcPts val="0"/>
              </a:spcAft>
              <a:buClr>
                <a:schemeClr val="accent1"/>
              </a:buClr>
              <a:buSzPts val="1800"/>
              <a:buFont typeface="Lato"/>
              <a:buChar char="❖"/>
            </a:pPr>
            <a:r>
              <a:rPr lang="zh-TW" sz="2000" b="0" i="0" u="none" strike="noStrike" cap="none">
                <a:solidFill>
                  <a:schemeClr val="accent1"/>
                </a:solidFill>
                <a:latin typeface="Lato"/>
                <a:ea typeface="Lato"/>
                <a:cs typeface="Lato"/>
                <a:sym typeface="Lato"/>
              </a:rPr>
              <a:t>Contributions of each member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Introduction</a:t>
            </a:r>
          </a:p>
        </p:txBody>
      </p:sp>
      <p:grpSp>
        <p:nvGrpSpPr>
          <p:cNvPr id="99" name="Shape 99"/>
          <p:cNvGrpSpPr/>
          <p:nvPr/>
        </p:nvGrpSpPr>
        <p:grpSpPr>
          <a:xfrm>
            <a:off x="727650" y="1349853"/>
            <a:ext cx="2837483" cy="3325014"/>
            <a:chOff x="4387279" y="575604"/>
            <a:chExt cx="3513548" cy="4117237"/>
          </a:xfrm>
        </p:grpSpPr>
        <p:pic>
          <p:nvPicPr>
            <p:cNvPr id="100" name="Shape 100"/>
            <p:cNvPicPr preferRelativeResize="0"/>
            <p:nvPr/>
          </p:nvPicPr>
          <p:blipFill rotWithShape="1">
            <a:blip r:embed="rId5">
              <a:alphaModFix/>
            </a:blip>
            <a:srcRect/>
            <a:stretch/>
          </p:blipFill>
          <p:spPr>
            <a:xfrm>
              <a:off x="4387279" y="575604"/>
              <a:ext cx="3513548" cy="3644735"/>
            </a:xfrm>
            <a:prstGeom prst="rect">
              <a:avLst/>
            </a:prstGeom>
            <a:noFill/>
            <a:ln>
              <a:noFill/>
            </a:ln>
          </p:spPr>
        </p:pic>
        <p:sp>
          <p:nvSpPr>
            <p:cNvPr id="101" name="Shape 101"/>
            <p:cNvSpPr/>
            <p:nvPr/>
          </p:nvSpPr>
          <p:spPr>
            <a:xfrm>
              <a:off x="4760350" y="4311733"/>
              <a:ext cx="2767403" cy="381108"/>
            </a:xfrm>
            <a:prstGeom prst="rect">
              <a:avLst/>
            </a:prstGeom>
            <a:noFill/>
            <a:ln>
              <a:noFill/>
            </a:ln>
          </p:spPr>
          <p:txBody>
            <a:bodyPr wrap="square" lIns="91425" tIns="45700" rIns="91425" bIns="45700" anchor="t" anchorCtr="0">
              <a:noAutofit/>
            </a:bodyPr>
            <a:lstStyle/>
            <a:p>
              <a:pPr marL="285750" marR="0" lvl="0" indent="-374650" algn="l" rtl="0">
                <a:lnSpc>
                  <a:spcPct val="100000"/>
                </a:lnSpc>
                <a:spcBef>
                  <a:spcPts val="0"/>
                </a:spcBef>
                <a:spcAft>
                  <a:spcPts val="0"/>
                </a:spcAft>
                <a:buClr>
                  <a:schemeClr val="accent1"/>
                </a:buClr>
                <a:buSzPts val="1400"/>
                <a:buFont typeface="Arial"/>
                <a:buNone/>
              </a:pPr>
              <a:r>
                <a:rPr lang="zh-TW" sz="1400" b="1" i="0" u="none" strike="noStrike" cap="none">
                  <a:solidFill>
                    <a:schemeClr val="accent1"/>
                  </a:solidFill>
                  <a:latin typeface="Arial"/>
                  <a:ea typeface="Arial"/>
                  <a:cs typeface="Arial"/>
                  <a:sym typeface="Arial"/>
                </a:rPr>
                <a:t>Style transfer for image </a:t>
              </a:r>
            </a:p>
          </p:txBody>
        </p:sp>
      </p:grpSp>
      <p:sp>
        <p:nvSpPr>
          <p:cNvPr id="104" name="Shape 104"/>
          <p:cNvSpPr/>
          <p:nvPr/>
        </p:nvSpPr>
        <p:spPr>
          <a:xfrm>
            <a:off x="5271349" y="4059313"/>
            <a:ext cx="2133918" cy="307777"/>
          </a:xfrm>
          <a:prstGeom prst="rect">
            <a:avLst/>
          </a:prstGeom>
          <a:noFill/>
          <a:ln>
            <a:noFill/>
          </a:ln>
        </p:spPr>
        <p:txBody>
          <a:bodyPr wrap="square" lIns="91425" tIns="45700" rIns="91425" bIns="45700" anchor="t" anchorCtr="0">
            <a:noAutofit/>
          </a:bodyPr>
          <a:lstStyle/>
          <a:p>
            <a:pPr marL="285750" marR="0" lvl="0" indent="-374650" algn="l" rtl="0">
              <a:lnSpc>
                <a:spcPct val="100000"/>
              </a:lnSpc>
              <a:spcBef>
                <a:spcPts val="0"/>
              </a:spcBef>
              <a:spcAft>
                <a:spcPts val="0"/>
              </a:spcAft>
              <a:buClr>
                <a:schemeClr val="accent1"/>
              </a:buClr>
              <a:buSzPts val="1400"/>
              <a:buFont typeface="Arial"/>
              <a:buNone/>
            </a:pPr>
            <a:r>
              <a:rPr lang="zh-TW" sz="1400" b="1" i="0" u="none" strike="noStrike" cap="none" dirty="0">
                <a:solidFill>
                  <a:schemeClr val="accent1"/>
                </a:solidFill>
                <a:latin typeface="Arial"/>
                <a:ea typeface="Arial"/>
                <a:cs typeface="Arial"/>
                <a:sym typeface="Arial"/>
              </a:rPr>
              <a:t>Style transfer for video</a:t>
            </a:r>
          </a:p>
        </p:txBody>
      </p:sp>
      <p:pic>
        <p:nvPicPr>
          <p:cNvPr id="2" name="Fast Style Transfer in TensorFlow Video 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45562" y="1662194"/>
            <a:ext cx="4637490" cy="231874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727650" y="568000"/>
            <a:ext cx="7688700" cy="535200"/>
          </a:xfrm>
          <a:prstGeom prst="rect">
            <a:avLst/>
          </a:prstGeom>
        </p:spPr>
        <p:txBody>
          <a:bodyPr wrap="square" lIns="91425" tIns="91425" rIns="91425" bIns="91425" anchor="t" anchorCtr="0">
            <a:noAutofit/>
          </a:bodyPr>
          <a:lstStyle/>
          <a:p>
            <a:pPr marL="0" lvl="0" indent="0">
              <a:spcBef>
                <a:spcPts val="0"/>
              </a:spcBef>
              <a:buNone/>
            </a:pPr>
            <a:r>
              <a:rPr lang="zh-TW"/>
              <a:t>Problem Statement</a:t>
            </a:r>
          </a:p>
        </p:txBody>
      </p:sp>
      <p:pic>
        <p:nvPicPr>
          <p:cNvPr id="110" name="Shape 110"/>
          <p:cNvPicPr preferRelativeResize="0"/>
          <p:nvPr/>
        </p:nvPicPr>
        <p:blipFill>
          <a:blip r:embed="rId3">
            <a:alphaModFix/>
          </a:blip>
          <a:stretch>
            <a:fillRect/>
          </a:stretch>
        </p:blipFill>
        <p:spPr>
          <a:xfrm>
            <a:off x="819425" y="1428150"/>
            <a:ext cx="3489248" cy="2984850"/>
          </a:xfrm>
          <a:prstGeom prst="rect">
            <a:avLst/>
          </a:prstGeom>
          <a:noFill/>
          <a:ln>
            <a:noFill/>
          </a:ln>
        </p:spPr>
      </p:pic>
      <p:pic>
        <p:nvPicPr>
          <p:cNvPr id="111" name="Shape 111"/>
          <p:cNvPicPr preferRelativeResize="0"/>
          <p:nvPr/>
        </p:nvPicPr>
        <p:blipFill>
          <a:blip r:embed="rId4">
            <a:alphaModFix/>
          </a:blip>
          <a:stretch>
            <a:fillRect/>
          </a:stretch>
        </p:blipFill>
        <p:spPr>
          <a:xfrm>
            <a:off x="5157700" y="1428138"/>
            <a:ext cx="3017025" cy="239447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727650" y="608225"/>
            <a:ext cx="7688700" cy="535200"/>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a:t>Related work</a:t>
            </a:r>
          </a:p>
        </p:txBody>
      </p:sp>
      <p:graphicFrame>
        <p:nvGraphicFramePr>
          <p:cNvPr id="117" name="Shape 117"/>
          <p:cNvGraphicFramePr/>
          <p:nvPr/>
        </p:nvGraphicFramePr>
        <p:xfrm>
          <a:off x="668650" y="1495050"/>
          <a:ext cx="7931275" cy="3419475"/>
        </p:xfrm>
        <a:graphic>
          <a:graphicData uri="http://schemas.openxmlformats.org/drawingml/2006/table">
            <a:tbl>
              <a:tblPr>
                <a:noFill/>
                <a:tableStyleId>{443643FE-9080-4796-9E97-25EFBB426B36}</a:tableStyleId>
              </a:tblPr>
              <a:tblGrid>
                <a:gridCol w="3903350">
                  <a:extLst>
                    <a:ext uri="{9D8B030D-6E8A-4147-A177-3AD203B41FA5}">
                      <a16:colId xmlns:a16="http://schemas.microsoft.com/office/drawing/2014/main" val="20000"/>
                    </a:ext>
                  </a:extLst>
                </a:gridCol>
                <a:gridCol w="4027925">
                  <a:extLst>
                    <a:ext uri="{9D8B030D-6E8A-4147-A177-3AD203B41FA5}">
                      <a16:colId xmlns:a16="http://schemas.microsoft.com/office/drawing/2014/main" val="20001"/>
                    </a:ext>
                  </a:extLst>
                </a:gridCol>
              </a:tblGrid>
              <a:tr h="2971325">
                <a:tc>
                  <a:txBody>
                    <a:bodyPr/>
                    <a:lstStyle/>
                    <a:p>
                      <a:pPr marL="0" marR="0" lvl="0" indent="-8890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8890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r h="448150">
                <a:tc>
                  <a:txBody>
                    <a:bodyPr/>
                    <a:lstStyle/>
                    <a:p>
                      <a:pPr marL="0" marR="0" lvl="0" indent="-88900" algn="ctr" rtl="0">
                        <a:lnSpc>
                          <a:spcPct val="100000"/>
                        </a:lnSpc>
                        <a:spcBef>
                          <a:spcPts val="0"/>
                        </a:spcBef>
                        <a:spcAft>
                          <a:spcPts val="0"/>
                        </a:spcAft>
                        <a:buClr>
                          <a:srgbClr val="000000"/>
                        </a:buClr>
                        <a:buSzPts val="1400"/>
                        <a:buFont typeface="Arial"/>
                        <a:buNone/>
                      </a:pPr>
                      <a:r>
                        <a:rPr lang="zh-TW" sz="1400" u="none" strike="noStrike" cap="none"/>
                        <a:t>CNN</a:t>
                      </a:r>
                    </a:p>
                  </a:txBody>
                  <a:tcPr marL="91425" marR="91425" marT="91425" marB="91425"/>
                </a:tc>
                <a:tc>
                  <a:txBody>
                    <a:bodyPr/>
                    <a:lstStyle/>
                    <a:p>
                      <a:pPr marL="0" marR="0" lvl="0" indent="-88900" algn="ctr" rtl="0">
                        <a:lnSpc>
                          <a:spcPct val="100000"/>
                        </a:lnSpc>
                        <a:spcBef>
                          <a:spcPts val="0"/>
                        </a:spcBef>
                        <a:spcAft>
                          <a:spcPts val="0"/>
                        </a:spcAft>
                        <a:buClr>
                          <a:srgbClr val="000000"/>
                        </a:buClr>
                        <a:buSzPts val="1400"/>
                        <a:buFont typeface="Arial"/>
                        <a:buNone/>
                      </a:pPr>
                      <a:r>
                        <a:rPr lang="zh-TW" sz="1400" u="none" strike="noStrike" cap="none"/>
                        <a:t>GAN</a:t>
                      </a:r>
                    </a:p>
                  </a:txBody>
                  <a:tcPr marL="91425" marR="91425" marT="91425" marB="91425"/>
                </a:tc>
                <a:extLst>
                  <a:ext uri="{0D108BD9-81ED-4DB2-BD59-A6C34878D82A}">
                    <a16:rowId xmlns:a16="http://schemas.microsoft.com/office/drawing/2014/main" val="10001"/>
                  </a:ext>
                </a:extLst>
              </a:tr>
            </a:tbl>
          </a:graphicData>
        </a:graphic>
      </p:graphicFrame>
      <p:pic>
        <p:nvPicPr>
          <p:cNvPr id="118" name="Shape 118"/>
          <p:cNvPicPr preferRelativeResize="0"/>
          <p:nvPr/>
        </p:nvPicPr>
        <p:blipFill rotWithShape="1">
          <a:blip r:embed="rId3">
            <a:alphaModFix/>
          </a:blip>
          <a:srcRect/>
          <a:stretch/>
        </p:blipFill>
        <p:spPr>
          <a:xfrm>
            <a:off x="900200" y="2133450"/>
            <a:ext cx="3519500" cy="1390975"/>
          </a:xfrm>
          <a:prstGeom prst="rect">
            <a:avLst/>
          </a:prstGeom>
          <a:noFill/>
          <a:ln>
            <a:noFill/>
          </a:ln>
        </p:spPr>
      </p:pic>
      <p:pic>
        <p:nvPicPr>
          <p:cNvPr id="119" name="Shape 119"/>
          <p:cNvPicPr preferRelativeResize="0"/>
          <p:nvPr/>
        </p:nvPicPr>
        <p:blipFill rotWithShape="1">
          <a:blip r:embed="rId4">
            <a:alphaModFix/>
          </a:blip>
          <a:srcRect/>
          <a:stretch/>
        </p:blipFill>
        <p:spPr>
          <a:xfrm>
            <a:off x="4965275" y="1680812"/>
            <a:ext cx="3009575" cy="23931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a:t>
            </a:r>
            <a:r>
              <a:rPr lang="zh-TW" sz="2600" b="1" i="0" u="none" strike="noStrike" cap="none">
                <a:solidFill>
                  <a:schemeClr val="accent3"/>
                </a:solidFill>
                <a:latin typeface="Raleway"/>
                <a:ea typeface="Raleway"/>
                <a:cs typeface="Raleway"/>
                <a:sym typeface="Raleway"/>
              </a:rPr>
              <a:t>RAA</a:t>
            </a:r>
            <a:r>
              <a:rPr lang="zh-TW" sz="2600" b="1" i="0" u="none" strike="noStrike" cap="none">
                <a:solidFill>
                  <a:schemeClr val="dk2"/>
                </a:solidFill>
                <a:latin typeface="Raleway"/>
                <a:ea typeface="Raleway"/>
                <a:cs typeface="Raleway"/>
                <a:sym typeface="Raleway"/>
              </a:rPr>
              <a:t>  </a:t>
            </a:r>
            <a:r>
              <a:rPr lang="zh-TW" sz="3600" b="1" i="0" u="none" strike="noStrike" cap="none">
                <a:solidFill>
                  <a:srgbClr val="C00000"/>
                </a:solidFill>
                <a:latin typeface="Raleway"/>
                <a:ea typeface="Raleway"/>
                <a:cs typeface="Raleway"/>
                <a:sym typeface="Raleway"/>
              </a:rPr>
              <a:t>3</a:t>
            </a:r>
            <a:r>
              <a:rPr lang="zh-TW" sz="2600" b="1" i="0" u="none" strike="noStrike" cap="none">
                <a:solidFill>
                  <a:schemeClr val="dk2"/>
                </a:solidFill>
                <a:latin typeface="Raleway"/>
                <a:ea typeface="Raleway"/>
                <a:cs typeface="Raleway"/>
                <a:sym typeface="Raleway"/>
              </a:rPr>
              <a:t>  Steps</a:t>
            </a:r>
          </a:p>
        </p:txBody>
      </p:sp>
      <p:grpSp>
        <p:nvGrpSpPr>
          <p:cNvPr id="125" name="Shape 125"/>
          <p:cNvGrpSpPr/>
          <p:nvPr/>
        </p:nvGrpSpPr>
        <p:grpSpPr>
          <a:xfrm>
            <a:off x="556158" y="1580640"/>
            <a:ext cx="7284325" cy="3026703"/>
            <a:chOff x="821985" y="1223387"/>
            <a:chExt cx="7284325" cy="3026703"/>
          </a:xfrm>
        </p:grpSpPr>
        <p:sp>
          <p:nvSpPr>
            <p:cNvPr id="126" name="Shape 126"/>
            <p:cNvSpPr txBox="1"/>
            <p:nvPr/>
          </p:nvSpPr>
          <p:spPr>
            <a:xfrm>
              <a:off x="821985" y="1223387"/>
              <a:ext cx="3000054" cy="523220"/>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chemeClr val="accent3"/>
                </a:buClr>
                <a:buSzPts val="2800"/>
                <a:buFont typeface="Lato"/>
                <a:buNone/>
              </a:pPr>
              <a:r>
                <a:rPr lang="zh-TW" sz="2800" b="1" i="0" u="none" strike="noStrike" cap="none">
                  <a:solidFill>
                    <a:schemeClr val="accent3"/>
                  </a:solidFill>
                  <a:latin typeface="Lato"/>
                  <a:ea typeface="Lato"/>
                  <a:cs typeface="Lato"/>
                  <a:sym typeface="Lato"/>
                </a:rPr>
                <a:t>R</a:t>
              </a:r>
              <a:r>
                <a:rPr lang="zh-TW" sz="1800" b="1" i="0" u="none" strike="noStrike" cap="none">
                  <a:solidFill>
                    <a:schemeClr val="accent5"/>
                  </a:solidFill>
                  <a:latin typeface="Lato"/>
                  <a:ea typeface="Lato"/>
                  <a:cs typeface="Lato"/>
                  <a:sym typeface="Lato"/>
                </a:rPr>
                <a:t>educe Parameters</a:t>
              </a:r>
            </a:p>
          </p:txBody>
        </p:sp>
        <p:pic>
          <p:nvPicPr>
            <p:cNvPr id="127" name="Shape 127"/>
            <p:cNvPicPr preferRelativeResize="0"/>
            <p:nvPr/>
          </p:nvPicPr>
          <p:blipFill rotWithShape="1">
            <a:blip r:embed="rId3">
              <a:alphaModFix/>
            </a:blip>
            <a:srcRect/>
            <a:stretch/>
          </p:blipFill>
          <p:spPr>
            <a:xfrm>
              <a:off x="881230" y="2242308"/>
              <a:ext cx="7225080" cy="2007782"/>
            </a:xfrm>
            <a:prstGeom prst="rect">
              <a:avLst/>
            </a:prstGeom>
            <a:noFill/>
            <a:ln>
              <a:noFill/>
            </a:ln>
          </p:spPr>
        </p:pic>
      </p:grpSp>
      <p:grpSp>
        <p:nvGrpSpPr>
          <p:cNvPr id="128" name="Shape 128"/>
          <p:cNvGrpSpPr/>
          <p:nvPr/>
        </p:nvGrpSpPr>
        <p:grpSpPr>
          <a:xfrm>
            <a:off x="0" y="1575212"/>
            <a:ext cx="8972508" cy="3038921"/>
            <a:chOff x="496553" y="1866443"/>
            <a:chExt cx="8972508" cy="3038921"/>
          </a:xfrm>
        </p:grpSpPr>
        <p:sp>
          <p:nvSpPr>
            <p:cNvPr id="129" name="Shape 129"/>
            <p:cNvSpPr txBox="1"/>
            <p:nvPr/>
          </p:nvSpPr>
          <p:spPr>
            <a:xfrm>
              <a:off x="3315730" y="1866443"/>
              <a:ext cx="3655800" cy="523200"/>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chemeClr val="accent3"/>
                </a:buClr>
                <a:buSzPts val="2800"/>
                <a:buFont typeface="Lato"/>
                <a:buNone/>
              </a:pPr>
              <a:r>
                <a:rPr lang="zh-TW" sz="2800" b="1" i="0" u="none" strike="noStrike" cap="none">
                  <a:solidFill>
                    <a:schemeClr val="accent3"/>
                  </a:solidFill>
                  <a:latin typeface="Lato"/>
                  <a:ea typeface="Lato"/>
                  <a:cs typeface="Lato"/>
                  <a:sym typeface="Lato"/>
                </a:rPr>
                <a:t>A</a:t>
              </a:r>
              <a:r>
                <a:rPr lang="zh-TW" sz="1800" b="1" i="0" u="none" strike="noStrike" cap="none">
                  <a:solidFill>
                    <a:schemeClr val="accent5"/>
                  </a:solidFill>
                  <a:latin typeface="Lato"/>
                  <a:ea typeface="Lato"/>
                  <a:cs typeface="Lato"/>
                  <a:sym typeface="Lato"/>
                </a:rPr>
                <a:t>ccelerate Training Time</a:t>
              </a:r>
            </a:p>
          </p:txBody>
        </p:sp>
        <p:pic>
          <p:nvPicPr>
            <p:cNvPr id="130" name="Shape 130"/>
            <p:cNvPicPr preferRelativeResize="0"/>
            <p:nvPr/>
          </p:nvPicPr>
          <p:blipFill rotWithShape="1">
            <a:blip r:embed="rId4">
              <a:alphaModFix/>
            </a:blip>
            <a:srcRect/>
            <a:stretch/>
          </p:blipFill>
          <p:spPr>
            <a:xfrm>
              <a:off x="496553" y="2896220"/>
              <a:ext cx="8972508" cy="2009144"/>
            </a:xfrm>
            <a:prstGeom prst="rect">
              <a:avLst/>
            </a:prstGeom>
            <a:noFill/>
            <a:ln>
              <a:noFill/>
            </a:ln>
          </p:spPr>
        </p:pic>
      </p:grpSp>
      <p:grpSp>
        <p:nvGrpSpPr>
          <p:cNvPr id="131" name="Shape 131"/>
          <p:cNvGrpSpPr/>
          <p:nvPr/>
        </p:nvGrpSpPr>
        <p:grpSpPr>
          <a:xfrm>
            <a:off x="0" y="1575212"/>
            <a:ext cx="9368247" cy="3168238"/>
            <a:chOff x="0" y="1575212"/>
            <a:chExt cx="9368247" cy="3168238"/>
          </a:xfrm>
        </p:grpSpPr>
        <p:sp>
          <p:nvSpPr>
            <p:cNvPr id="132" name="Shape 132"/>
            <p:cNvSpPr txBox="1"/>
            <p:nvPr/>
          </p:nvSpPr>
          <p:spPr>
            <a:xfrm>
              <a:off x="5618232" y="1575212"/>
              <a:ext cx="3750015" cy="523220"/>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chemeClr val="accent3"/>
                </a:buClr>
                <a:buSzPts val="2800"/>
                <a:buFont typeface="Lato"/>
                <a:buNone/>
              </a:pPr>
              <a:r>
                <a:rPr lang="zh-TW" sz="2800" b="1" i="0" u="none" strike="noStrike" cap="none">
                  <a:solidFill>
                    <a:schemeClr val="accent3"/>
                  </a:solidFill>
                  <a:latin typeface="Lato"/>
                  <a:ea typeface="Lato"/>
                  <a:cs typeface="Lato"/>
                  <a:sym typeface="Lato"/>
                </a:rPr>
                <a:t>A</a:t>
              </a:r>
              <a:r>
                <a:rPr lang="zh-TW" sz="1800" b="1" i="0" u="none" strike="noStrike" cap="none">
                  <a:solidFill>
                    <a:schemeClr val="accent5"/>
                  </a:solidFill>
                  <a:latin typeface="Lato"/>
                  <a:ea typeface="Lato"/>
                  <a:cs typeface="Lato"/>
                  <a:sym typeface="Lato"/>
                </a:rPr>
                <a:t>ccelerate Transforming Time</a:t>
              </a:r>
            </a:p>
          </p:txBody>
        </p:sp>
        <p:grpSp>
          <p:nvGrpSpPr>
            <p:cNvPr id="133" name="Shape 133"/>
            <p:cNvGrpSpPr/>
            <p:nvPr/>
          </p:nvGrpSpPr>
          <p:grpSpPr>
            <a:xfrm>
              <a:off x="0" y="2228850"/>
              <a:ext cx="9144000" cy="2514600"/>
              <a:chOff x="0" y="2228850"/>
              <a:chExt cx="9144000" cy="2514600"/>
            </a:xfrm>
          </p:grpSpPr>
          <p:sp>
            <p:nvSpPr>
              <p:cNvPr id="134" name="Shape 134"/>
              <p:cNvSpPr/>
              <p:nvPr/>
            </p:nvSpPr>
            <p:spPr>
              <a:xfrm>
                <a:off x="0" y="2228850"/>
                <a:ext cx="9144000" cy="2514600"/>
              </a:xfrm>
              <a:prstGeom prst="rect">
                <a:avLst/>
              </a:prstGeom>
              <a:solidFill>
                <a:schemeClr val="lt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35" name="Shape 135"/>
              <p:cNvGrpSpPr/>
              <p:nvPr/>
            </p:nvGrpSpPr>
            <p:grpSpPr>
              <a:xfrm>
                <a:off x="2056185" y="2285836"/>
                <a:ext cx="4036806" cy="2377768"/>
                <a:chOff x="1190457" y="2310925"/>
                <a:chExt cx="4036806" cy="2377768"/>
              </a:xfrm>
            </p:grpSpPr>
            <p:grpSp>
              <p:nvGrpSpPr>
                <p:cNvPr id="136" name="Shape 136"/>
                <p:cNvGrpSpPr/>
                <p:nvPr/>
              </p:nvGrpSpPr>
              <p:grpSpPr>
                <a:xfrm>
                  <a:off x="1190457" y="2820876"/>
                  <a:ext cx="1568357" cy="1330547"/>
                  <a:chOff x="3494797" y="3926430"/>
                  <a:chExt cx="1568357" cy="1330547"/>
                </a:xfrm>
              </p:grpSpPr>
              <p:pic>
                <p:nvPicPr>
                  <p:cNvPr id="137" name="Shape 137"/>
                  <p:cNvPicPr preferRelativeResize="0"/>
                  <p:nvPr/>
                </p:nvPicPr>
                <p:blipFill rotWithShape="1">
                  <a:blip r:embed="rId5">
                    <a:alphaModFix/>
                  </a:blip>
                  <a:srcRect r="49769"/>
                  <a:stretch/>
                </p:blipFill>
                <p:spPr>
                  <a:xfrm>
                    <a:off x="3624006" y="4029878"/>
                    <a:ext cx="1439148" cy="1227099"/>
                  </a:xfrm>
                  <a:prstGeom prst="rect">
                    <a:avLst/>
                  </a:prstGeom>
                  <a:noFill/>
                  <a:ln>
                    <a:noFill/>
                  </a:ln>
                  <a:effectLst>
                    <a:outerShdw blurRad="292100" dist="139700" dir="2700000" algn="tl" rotWithShape="0">
                      <a:srgbClr val="333333">
                        <a:alpha val="64313"/>
                      </a:srgbClr>
                    </a:outerShdw>
                  </a:effectLst>
                </p:spPr>
              </p:pic>
              <p:pic>
                <p:nvPicPr>
                  <p:cNvPr id="138" name="Shape 138"/>
                  <p:cNvPicPr preferRelativeResize="0"/>
                  <p:nvPr/>
                </p:nvPicPr>
                <p:blipFill rotWithShape="1">
                  <a:blip r:embed="rId6">
                    <a:alphaModFix/>
                  </a:blip>
                  <a:srcRect t="-1" r="49561" b="2229"/>
                  <a:stretch/>
                </p:blipFill>
                <p:spPr>
                  <a:xfrm>
                    <a:off x="3556212" y="3972987"/>
                    <a:ext cx="1032744" cy="895453"/>
                  </a:xfrm>
                  <a:prstGeom prst="rect">
                    <a:avLst/>
                  </a:prstGeom>
                  <a:noFill/>
                  <a:ln>
                    <a:noFill/>
                  </a:ln>
                  <a:effectLst>
                    <a:outerShdw blurRad="292100" dist="139700" dir="2700000" algn="tl" rotWithShape="0">
                      <a:srgbClr val="333333">
                        <a:alpha val="64313"/>
                      </a:srgbClr>
                    </a:outerShdw>
                  </a:effectLst>
                </p:spPr>
              </p:pic>
              <p:pic>
                <p:nvPicPr>
                  <p:cNvPr id="139" name="Shape 139"/>
                  <p:cNvPicPr preferRelativeResize="0"/>
                  <p:nvPr/>
                </p:nvPicPr>
                <p:blipFill rotWithShape="1">
                  <a:blip r:embed="rId7">
                    <a:alphaModFix/>
                  </a:blip>
                  <a:srcRect r="49478"/>
                  <a:stretch/>
                </p:blipFill>
                <p:spPr>
                  <a:xfrm>
                    <a:off x="3494797" y="3926430"/>
                    <a:ext cx="652268" cy="570178"/>
                  </a:xfrm>
                  <a:prstGeom prst="rect">
                    <a:avLst/>
                  </a:prstGeom>
                  <a:noFill/>
                  <a:ln>
                    <a:noFill/>
                  </a:ln>
                  <a:effectLst>
                    <a:outerShdw blurRad="292100" dist="139700" dir="2700000" algn="tl" rotWithShape="0">
                      <a:srgbClr val="333333">
                        <a:alpha val="64313"/>
                      </a:srgbClr>
                    </a:outerShdw>
                  </a:effectLst>
                </p:spPr>
              </p:pic>
            </p:grpSp>
            <p:pic>
              <p:nvPicPr>
                <p:cNvPr id="140" name="Shape 140"/>
                <p:cNvPicPr preferRelativeResize="0"/>
                <p:nvPr/>
              </p:nvPicPr>
              <p:blipFill rotWithShape="1">
                <a:blip r:embed="rId5">
                  <a:alphaModFix/>
                </a:blip>
                <a:srcRect l="50005"/>
                <a:stretch/>
              </p:blipFill>
              <p:spPr>
                <a:xfrm>
                  <a:off x="3919873" y="2460267"/>
                  <a:ext cx="1069415" cy="937380"/>
                </a:xfrm>
                <a:prstGeom prst="rect">
                  <a:avLst/>
                </a:prstGeom>
                <a:noFill/>
                <a:ln>
                  <a:noFill/>
                </a:ln>
                <a:effectLst>
                  <a:outerShdw blurRad="292100" dist="139700" dir="2700000" algn="tl" rotWithShape="0">
                    <a:srgbClr val="333333">
                      <a:alpha val="64313"/>
                    </a:srgbClr>
                  </a:outerShdw>
                </a:effectLst>
              </p:spPr>
            </p:pic>
            <p:pic>
              <p:nvPicPr>
                <p:cNvPr id="141" name="Shape 141"/>
                <p:cNvPicPr preferRelativeResize="0"/>
                <p:nvPr/>
              </p:nvPicPr>
              <p:blipFill rotWithShape="1">
                <a:blip r:embed="rId6">
                  <a:alphaModFix/>
                </a:blip>
                <a:srcRect l="49630"/>
                <a:stretch/>
              </p:blipFill>
              <p:spPr>
                <a:xfrm>
                  <a:off x="4211997" y="2369421"/>
                  <a:ext cx="867912" cy="788609"/>
                </a:xfrm>
                <a:prstGeom prst="rect">
                  <a:avLst/>
                </a:prstGeom>
                <a:noFill/>
                <a:ln>
                  <a:noFill/>
                </a:ln>
                <a:effectLst>
                  <a:outerShdw blurRad="292100" dist="139700" dir="2700000" algn="tl" rotWithShape="0">
                    <a:srgbClr val="333333">
                      <a:alpha val="64313"/>
                    </a:srgbClr>
                  </a:outerShdw>
                </a:effectLst>
              </p:spPr>
            </p:pic>
            <p:pic>
              <p:nvPicPr>
                <p:cNvPr id="142" name="Shape 142"/>
                <p:cNvPicPr preferRelativeResize="0"/>
                <p:nvPr/>
              </p:nvPicPr>
              <p:blipFill rotWithShape="1">
                <a:blip r:embed="rId7">
                  <a:alphaModFix/>
                </a:blip>
                <a:srcRect l="50264"/>
                <a:stretch/>
              </p:blipFill>
              <p:spPr>
                <a:xfrm>
                  <a:off x="4610900" y="2310925"/>
                  <a:ext cx="616363" cy="559964"/>
                </a:xfrm>
                <a:prstGeom prst="rect">
                  <a:avLst/>
                </a:prstGeom>
                <a:noFill/>
                <a:ln>
                  <a:noFill/>
                </a:ln>
                <a:effectLst>
                  <a:outerShdw blurRad="292100" dist="139700" dir="2700000" algn="tl" rotWithShape="0">
                    <a:srgbClr val="333333">
                      <a:alpha val="64313"/>
                    </a:srgbClr>
                  </a:outerShdw>
                </a:effectLst>
              </p:spPr>
            </p:pic>
            <p:pic>
              <p:nvPicPr>
                <p:cNvPr id="143" name="Shape 143"/>
                <p:cNvPicPr preferRelativeResize="0"/>
                <p:nvPr/>
              </p:nvPicPr>
              <p:blipFill rotWithShape="1">
                <a:blip r:embed="rId5">
                  <a:alphaModFix/>
                </a:blip>
                <a:srcRect l="50005"/>
                <a:stretch/>
              </p:blipFill>
              <p:spPr>
                <a:xfrm>
                  <a:off x="3913816" y="3751313"/>
                  <a:ext cx="1069415" cy="937380"/>
                </a:xfrm>
                <a:prstGeom prst="rect">
                  <a:avLst/>
                </a:prstGeom>
                <a:noFill/>
                <a:ln>
                  <a:noFill/>
                </a:ln>
                <a:effectLst>
                  <a:outerShdw blurRad="292100" dist="139700" dir="2700000" algn="tl" rotWithShape="0">
                    <a:srgbClr val="333333">
                      <a:alpha val="64313"/>
                    </a:srgbClr>
                  </a:outerShdw>
                </a:effectLst>
              </p:spPr>
            </p:pic>
            <p:pic>
              <p:nvPicPr>
                <p:cNvPr id="144" name="Shape 144"/>
                <p:cNvPicPr preferRelativeResize="0"/>
                <p:nvPr/>
              </p:nvPicPr>
              <p:blipFill rotWithShape="1">
                <a:blip r:embed="rId6">
                  <a:alphaModFix/>
                </a:blip>
                <a:srcRect l="49630"/>
                <a:stretch/>
              </p:blipFill>
              <p:spPr>
                <a:xfrm>
                  <a:off x="4205940" y="3649037"/>
                  <a:ext cx="867912" cy="788609"/>
                </a:xfrm>
                <a:prstGeom prst="rect">
                  <a:avLst/>
                </a:prstGeom>
                <a:noFill/>
                <a:ln>
                  <a:noFill/>
                </a:ln>
                <a:effectLst>
                  <a:outerShdw blurRad="292100" dist="139700" dir="2700000" algn="tl" rotWithShape="0">
                    <a:srgbClr val="333333">
                      <a:alpha val="64313"/>
                    </a:srgbClr>
                  </a:outerShdw>
                </a:effectLst>
              </p:spPr>
            </p:pic>
            <p:pic>
              <p:nvPicPr>
                <p:cNvPr id="145" name="Shape 145"/>
                <p:cNvPicPr preferRelativeResize="0"/>
                <p:nvPr/>
              </p:nvPicPr>
              <p:blipFill rotWithShape="1">
                <a:blip r:embed="rId7">
                  <a:alphaModFix/>
                </a:blip>
                <a:srcRect l="50264"/>
                <a:stretch/>
              </p:blipFill>
              <p:spPr>
                <a:xfrm>
                  <a:off x="4604843" y="3624831"/>
                  <a:ext cx="616363" cy="559964"/>
                </a:xfrm>
                <a:prstGeom prst="rect">
                  <a:avLst/>
                </a:prstGeom>
                <a:noFill/>
                <a:ln>
                  <a:noFill/>
                </a:ln>
                <a:effectLst>
                  <a:outerShdw blurRad="292100" dist="139700" dir="2700000" algn="tl" rotWithShape="0">
                    <a:srgbClr val="333333">
                      <a:alpha val="64313"/>
                    </a:srgbClr>
                  </a:outerShdw>
                </a:effectLst>
              </p:spPr>
            </p:pic>
            <p:grpSp>
              <p:nvGrpSpPr>
                <p:cNvPr id="146" name="Shape 146"/>
                <p:cNvGrpSpPr/>
                <p:nvPr/>
              </p:nvGrpSpPr>
              <p:grpSpPr>
                <a:xfrm>
                  <a:off x="2758814" y="2928874"/>
                  <a:ext cx="1161000" cy="1222549"/>
                  <a:chOff x="2758814" y="2928874"/>
                  <a:chExt cx="1161000" cy="1222549"/>
                </a:xfrm>
              </p:grpSpPr>
              <p:cxnSp>
                <p:nvCxnSpPr>
                  <p:cNvPr id="147" name="Shape 147"/>
                  <p:cNvCxnSpPr>
                    <a:stCxn id="137" idx="3"/>
                    <a:endCxn id="140" idx="1"/>
                  </p:cNvCxnSpPr>
                  <p:nvPr/>
                </p:nvCxnSpPr>
                <p:spPr>
                  <a:xfrm rot="10800000" flipH="1">
                    <a:off x="2758814" y="2928874"/>
                    <a:ext cx="1161000" cy="609000"/>
                  </a:xfrm>
                  <a:prstGeom prst="bentConnector3">
                    <a:avLst>
                      <a:gd name="adj1" fmla="val 50000"/>
                    </a:avLst>
                  </a:prstGeom>
                  <a:noFill/>
                  <a:ln w="38100" cap="flat" cmpd="sng">
                    <a:solidFill>
                      <a:schemeClr val="accent3"/>
                    </a:solidFill>
                    <a:prstDash val="solid"/>
                    <a:round/>
                    <a:headEnd type="none" w="med" len="med"/>
                    <a:tailEnd type="triangle" w="lg" len="lg"/>
                  </a:ln>
                </p:spPr>
              </p:cxnSp>
              <p:cxnSp>
                <p:nvCxnSpPr>
                  <p:cNvPr id="148" name="Shape 148"/>
                  <p:cNvCxnSpPr/>
                  <p:nvPr/>
                </p:nvCxnSpPr>
                <p:spPr>
                  <a:xfrm>
                    <a:off x="2765255" y="3529950"/>
                    <a:ext cx="1131656" cy="621473"/>
                  </a:xfrm>
                  <a:prstGeom prst="bentConnector3">
                    <a:avLst>
                      <a:gd name="adj1" fmla="val 50000"/>
                    </a:avLst>
                  </a:prstGeom>
                  <a:noFill/>
                  <a:ln w="38100" cap="flat" cmpd="sng">
                    <a:solidFill>
                      <a:schemeClr val="accent3"/>
                    </a:solidFill>
                    <a:prstDash val="solid"/>
                    <a:round/>
                    <a:headEnd type="none" w="med" len="med"/>
                    <a:tailEnd type="triangle" w="lg" len="lg"/>
                  </a:ln>
                </p:spPr>
              </p:cxn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Reduce Parameters</a:t>
            </a:r>
          </a:p>
        </p:txBody>
      </p:sp>
      <p:sp>
        <p:nvSpPr>
          <p:cNvPr id="154" name="Shape 154"/>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zh-TW" b="0" i="0" u="none" strike="noStrike" cap="none">
                <a:solidFill>
                  <a:srgbClr val="000000"/>
                </a:solidFill>
                <a:latin typeface="Arial"/>
                <a:ea typeface="Arial"/>
                <a:cs typeface="Arial"/>
                <a:sym typeface="Arial"/>
              </a:rPr>
              <a:t> Use inception idea to render the original model and the residual block </a:t>
            </a:r>
          </a:p>
        </p:txBody>
      </p:sp>
      <p:pic>
        <p:nvPicPr>
          <p:cNvPr id="155" name="Shape 155"/>
          <p:cNvPicPr preferRelativeResize="0"/>
          <p:nvPr/>
        </p:nvPicPr>
        <p:blipFill rotWithShape="1">
          <a:blip r:embed="rId3">
            <a:alphaModFix/>
          </a:blip>
          <a:srcRect/>
          <a:stretch/>
        </p:blipFill>
        <p:spPr>
          <a:xfrm>
            <a:off x="1417982" y="2118128"/>
            <a:ext cx="6308036" cy="2599291"/>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Reduce Parameters</a:t>
            </a:r>
          </a:p>
        </p:txBody>
      </p:sp>
      <p:sp>
        <p:nvSpPr>
          <p:cNvPr id="161" name="Shape 161"/>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323850" algn="l" rtl="0">
              <a:lnSpc>
                <a:spcPct val="115000"/>
              </a:lnSpc>
              <a:spcBef>
                <a:spcPts val="0"/>
              </a:spcBef>
              <a:spcAft>
                <a:spcPts val="0"/>
              </a:spcAft>
              <a:buClr>
                <a:srgbClr val="000000"/>
              </a:buClr>
              <a:buSzPts val="2000"/>
              <a:buFont typeface="Arial"/>
              <a:buChar char="•"/>
            </a:pPr>
            <a:r>
              <a:rPr lang="zh-TW" sz="2000" b="0" i="0" u="none" strike="noStrike" cap="none">
                <a:solidFill>
                  <a:srgbClr val="000000"/>
                </a:solidFill>
                <a:latin typeface="Arial"/>
                <a:ea typeface="Arial"/>
                <a:cs typeface="Arial"/>
                <a:sym typeface="Arial"/>
              </a:rPr>
              <a:t> Change the pretrained model </a:t>
            </a:r>
          </a:p>
          <a:p>
            <a:pPr marL="0" marR="0" lvl="0" indent="0" algn="l" rtl="0">
              <a:lnSpc>
                <a:spcPct val="115000"/>
              </a:lnSpc>
              <a:spcBef>
                <a:spcPts val="0"/>
              </a:spcBef>
              <a:spcAft>
                <a:spcPts val="0"/>
              </a:spcAft>
              <a:buNone/>
            </a:pPr>
            <a:r>
              <a:rPr lang="zh-TW" sz="2000"/>
              <a:t>      </a:t>
            </a:r>
            <a:r>
              <a:rPr lang="zh-TW" sz="2000" b="0" i="0" u="none" strike="noStrike" cap="none">
                <a:solidFill>
                  <a:srgbClr val="000000"/>
                </a:solidFill>
                <a:latin typeface="Arial"/>
                <a:ea typeface="Arial"/>
                <a:cs typeface="Arial"/>
                <a:sym typeface="Arial"/>
              </a:rPr>
              <a:t>from VGG-19 to tiny-yolo</a:t>
            </a:r>
          </a:p>
        </p:txBody>
      </p:sp>
      <p:pic>
        <p:nvPicPr>
          <p:cNvPr id="162" name="Shape 162"/>
          <p:cNvPicPr preferRelativeResize="0"/>
          <p:nvPr/>
        </p:nvPicPr>
        <p:blipFill rotWithShape="1">
          <a:blip r:embed="rId3">
            <a:alphaModFix/>
          </a:blip>
          <a:srcRect/>
          <a:stretch/>
        </p:blipFill>
        <p:spPr>
          <a:xfrm>
            <a:off x="4528349" y="1251251"/>
            <a:ext cx="4078001" cy="3592751"/>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727650" y="523982"/>
            <a:ext cx="7688700" cy="619443"/>
          </a:xfrm>
          <a:prstGeom prst="rect">
            <a:avLst/>
          </a:prstGeom>
          <a:noFill/>
          <a:ln>
            <a:noFill/>
          </a:ln>
        </p:spPr>
        <p:txBody>
          <a:bodyPr wrap="square" lIns="91425" tIns="91425" rIns="91425" bIns="91425" anchor="t" anchorCtr="0">
            <a:noAutofit/>
          </a:bodyPr>
          <a:lstStyle/>
          <a:p>
            <a:pPr marL="0" marR="0" lvl="0" indent="-165100" algn="l" rtl="0">
              <a:lnSpc>
                <a:spcPct val="100000"/>
              </a:lnSpc>
              <a:spcBef>
                <a:spcPts val="0"/>
              </a:spcBef>
              <a:spcAft>
                <a:spcPts val="0"/>
              </a:spcAft>
              <a:buClr>
                <a:schemeClr val="dk2"/>
              </a:buClr>
              <a:buSzPts val="2600"/>
              <a:buFont typeface="Raleway"/>
              <a:buNone/>
            </a:pPr>
            <a:r>
              <a:rPr lang="zh-TW" sz="2600" b="1" i="0" u="none" strike="noStrike" cap="none">
                <a:solidFill>
                  <a:schemeClr val="dk2"/>
                </a:solidFill>
                <a:latin typeface="Raleway"/>
                <a:ea typeface="Raleway"/>
                <a:cs typeface="Raleway"/>
                <a:sym typeface="Raleway"/>
              </a:rPr>
              <a:t>Proposed solution : Accelerate training time </a:t>
            </a:r>
          </a:p>
        </p:txBody>
      </p:sp>
      <p:sp>
        <p:nvSpPr>
          <p:cNvPr id="168" name="Shape 168"/>
          <p:cNvSpPr txBox="1"/>
          <p:nvPr/>
        </p:nvSpPr>
        <p:spPr>
          <a:xfrm>
            <a:off x="771939" y="1530626"/>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zh-TW" b="0" i="0" u="none" strike="noStrike" cap="none">
                <a:solidFill>
                  <a:srgbClr val="000000"/>
                </a:solidFill>
                <a:latin typeface="Arial"/>
                <a:ea typeface="Arial"/>
                <a:cs typeface="Arial"/>
                <a:sym typeface="Arial"/>
              </a:rPr>
              <a:t>use two GPU to do the acceleration </a:t>
            </a:r>
          </a:p>
        </p:txBody>
      </p:sp>
      <p:pic>
        <p:nvPicPr>
          <p:cNvPr id="169" name="Shape 169"/>
          <p:cNvPicPr preferRelativeResize="0"/>
          <p:nvPr/>
        </p:nvPicPr>
        <p:blipFill rotWithShape="1">
          <a:blip r:embed="rId3">
            <a:alphaModFix/>
          </a:blip>
          <a:srcRect/>
          <a:stretch/>
        </p:blipFill>
        <p:spPr>
          <a:xfrm>
            <a:off x="968374" y="2648599"/>
            <a:ext cx="7207250" cy="1998325"/>
          </a:xfrm>
          <a:prstGeom prst="rect">
            <a:avLst/>
          </a:prstGeom>
          <a:noFill/>
          <a:ln>
            <a:noFill/>
          </a:ln>
        </p:spPr>
      </p:pic>
      <p:sp>
        <p:nvSpPr>
          <p:cNvPr id="170" name="Shape 170"/>
          <p:cNvSpPr txBox="1"/>
          <p:nvPr/>
        </p:nvSpPr>
        <p:spPr>
          <a:xfrm>
            <a:off x="771939" y="2071715"/>
            <a:ext cx="7600122" cy="307777"/>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zh-TW" sz="1400" b="0" i="0" u="none" strike="noStrike" cap="none">
                <a:solidFill>
                  <a:srgbClr val="000000"/>
                </a:solidFill>
                <a:latin typeface="Arial"/>
                <a:ea typeface="Arial"/>
                <a:cs typeface="Arial"/>
                <a:sym typeface="Arial"/>
              </a:rPr>
              <a:t>also use multi-process mechanism to read the image, and store the image into a queue.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884</Words>
  <Application>Microsoft Office PowerPoint</Application>
  <PresentationFormat>如螢幕大小 (16:9)</PresentationFormat>
  <Paragraphs>75</Paragraphs>
  <Slides>19</Slides>
  <Notes>19</Notes>
  <HiddenSlides>0</HiddenSlides>
  <MMClips>2</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19</vt:i4>
      </vt:variant>
    </vt:vector>
  </HeadingPairs>
  <TitlesOfParts>
    <vt:vector size="23" baseType="lpstr">
      <vt:lpstr>Lato</vt:lpstr>
      <vt:lpstr>Raleway</vt:lpstr>
      <vt:lpstr>Arial</vt:lpstr>
      <vt:lpstr>Streamline</vt:lpstr>
      <vt:lpstr>FastChi -The Simple Acceleration Version of Fast Style Transfer toward Chi-chi Video- </vt:lpstr>
      <vt:lpstr>Outline</vt:lpstr>
      <vt:lpstr>Introduction</vt:lpstr>
      <vt:lpstr>Problem Statement</vt:lpstr>
      <vt:lpstr>Related work</vt:lpstr>
      <vt:lpstr>Proposed solution :   RAA  3  Steps</vt:lpstr>
      <vt:lpstr>Proposed solution : Reduce Parameters</vt:lpstr>
      <vt:lpstr>Proposed solution : Reduce Parameters</vt:lpstr>
      <vt:lpstr>Proposed solution : Accelerate training time </vt:lpstr>
      <vt:lpstr>Proposed solution : Accelerate transformation </vt:lpstr>
      <vt:lpstr>Evaluation</vt:lpstr>
      <vt:lpstr>PowerPoint 簡報</vt:lpstr>
      <vt:lpstr>Conclusion</vt:lpstr>
      <vt:lpstr>Conclusion</vt:lpstr>
      <vt:lpstr>Conclusion</vt:lpstr>
      <vt:lpstr>Reference</vt:lpstr>
      <vt:lpstr>Reference</vt:lpstr>
      <vt:lpstr>Contributions of each member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FastChi -The Simple Acceleration Version of Fast Style Transfer toward Chi-chi Video- </dc:title>
  <cp:lastModifiedBy>Windows 使用者</cp:lastModifiedBy>
  <cp:revision>3</cp:revision>
  <dcterms:modified xsi:type="dcterms:W3CDTF">2017-12-19T09:39:44Z</dcterms:modified>
</cp:coreProperties>
</file>